
<file path=[Content_Types].xml><?xml version="1.0" encoding="utf-8"?>
<Types xmlns="http://schemas.openxmlformats.org/package/2006/content-types">
  <Default Extension="glb" ContentType="model/gltf.binary"/>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11"/>
  </p:notesMasterIdLst>
  <p:sldIdLst>
    <p:sldId id="261" r:id="rId5"/>
    <p:sldId id="266" r:id="rId6"/>
    <p:sldId id="264" r:id="rId7"/>
    <p:sldId id="268" r:id="rId8"/>
    <p:sldId id="269" r:id="rId9"/>
    <p:sldId id="267"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4" autoAdjust="0"/>
    <p:restoredTop sz="94660"/>
  </p:normalViewPr>
  <p:slideViewPr>
    <p:cSldViewPr snapToGrid="0">
      <p:cViewPr varScale="1">
        <p:scale>
          <a:sx n="86" d="100"/>
          <a:sy n="86" d="100"/>
        </p:scale>
        <p:origin x="28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A75990-A4A1-4DDE-AA8D-73E60A452DD0}" type="datetimeFigureOut">
              <a:rPr lang="en-US" smtClean="0"/>
              <a:t>1/17/2023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75CD8D-B1D9-4658-A4F0-38CA8D83ED5D}" type="slidenum">
              <a:rPr lang="en-US" smtClean="0"/>
              <a:t>‹#›</a:t>
            </a:fld>
            <a:endParaRPr lang="en-US" dirty="0"/>
          </a:p>
        </p:txBody>
      </p:sp>
    </p:spTree>
    <p:extLst>
      <p:ext uri="{BB962C8B-B14F-4D97-AF65-F5344CB8AC3E}">
        <p14:creationId xmlns:p14="http://schemas.microsoft.com/office/powerpoint/2010/main" val="3830980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7077511" y="5410201"/>
            <a:ext cx="2743200" cy="365125"/>
          </a:xfrm>
        </p:spPr>
        <p:txBody>
          <a:bodyPr/>
          <a:lstStyle/>
          <a:p>
            <a:fld id="{808C238F-B856-42A4-BC32-194DCC130D5F}" type="datetime1">
              <a:rPr lang="en-US" smtClean="0"/>
              <a:t>1/17/2023</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2C1CB5-A088-4DB4-8A5C-B084F9B2B528}" type="datetime1">
              <a:rPr lang="en-US" smtClean="0"/>
              <a:t>1/17/2023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E3C1328-ADC8-435B-8F5C-D339CD9DD487}" type="datetime1">
              <a:rPr lang="en-US" smtClean="0"/>
              <a:t>1/17/2023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0256410-64C5-4311-8359-FDA6B61ABBAE}" type="datetime1">
              <a:rPr lang="en-US" smtClean="0"/>
              <a:t>1/17/2023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018B01E-6E1B-4AFC-A690-27C447C9486E}" type="datetime1">
              <a:rPr lang="en-US" smtClean="0"/>
              <a:t>1/17/2023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852F3D2-503A-4E49-99AD-125A054E178F}" type="datetime1">
              <a:rPr lang="en-US" smtClean="0"/>
              <a:t>1/17/2023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166207-223C-48E4-AE22-548ABC801447}" type="datetime1">
              <a:rPr lang="en-US" smtClean="0"/>
              <a:t>1/17/2023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4941151-B38C-4230-91F0-8A3BB69A056C}" type="datetime1">
              <a:rPr lang="en-US" smtClean="0"/>
              <a:t>1/17/2023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3F6EA29-EE45-46F5-8084-6929433FA14E}" type="datetime1">
              <a:rPr lang="en-US" smtClean="0"/>
              <a:t>1/17/2023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872680-3826-48D8-A0B9-F293E3A564DD}" type="datetime1">
              <a:rPr lang="en-US" smtClean="0"/>
              <a:t>1/17/2023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FC0F02A-B435-4587-AE10-6A02865845FD}" type="datetime1">
              <a:rPr lang="en-US" smtClean="0"/>
              <a:t>1/17/2023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EDF27A1-9C29-4918-BA16-87149545F673}" type="datetime1">
              <a:rPr lang="en-US" smtClean="0"/>
              <a:t>1/17/2023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7EEE601-4D27-49FF-B099-2799466F7EDA}" type="datetime1">
              <a:rPr lang="en-US" smtClean="0"/>
              <a:t>1/17/2023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4E52469-603F-4B0F-8F23-6B2B143D5424}" type="datetime1">
              <a:rPr lang="en-US" smtClean="0"/>
              <a:t>1/17/2023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CD7781E0-05FC-475E-A14D-85EF9B55E67B}" type="datetime1">
              <a:rPr lang="en-US" smtClean="0"/>
              <a:t>1/17/2023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8D02C8-8352-4A2E-A3CD-139A8583C932}" type="datetime1">
              <a:rPr lang="en-US" smtClean="0"/>
              <a:t>1/17/2023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F680581-4B77-41E9-BE55-C3C9C3900A2A}" type="datetime1">
              <a:rPr lang="en-US" smtClean="0"/>
              <a:t>1/17/2023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E567B94D-50C4-4558-AAA1-857DDB1A21EF}" type="datetime1">
              <a:rPr lang="en-US" smtClean="0"/>
              <a:t>1/17/2023</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microsoft.com/office/2017/06/relationships/model3d" Target="../media/model3d2.glb"/><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4.png"/><Relationship Id="rId5" Type="http://schemas.microsoft.com/office/2017/06/relationships/model3d" Target="../media/model3d1.glb"/><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pn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2.png"/><Relationship Id="rId7" Type="http://schemas.openxmlformats.org/officeDocument/2006/relationships/hyperlink" Target="https://www.amazon.com/adlp/arview" TargetMode="Externa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hyperlink" Target="https://thespaces.com/ikea-place-app/" TargetMode="External"/><Relationship Id="rId5" Type="http://schemas.openxmlformats.org/officeDocument/2006/relationships/hyperlink" Target="https://rockpaperreality.com/insights/web-ar/web-ar-challenges/" TargetMode="Externa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8" Type="http://schemas.openxmlformats.org/officeDocument/2006/relationships/hyperlink" Target="https://www.vrowl.io/the-advantages-disadvantages-and-costs-of-webar/" TargetMode="External"/><Relationship Id="rId3" Type="http://schemas.openxmlformats.org/officeDocument/2006/relationships/hyperlink" Target="https://www.codica.com/blog/top-web-development-trends/#:~:text=The%20following%20web%20trends%20will,search%2C%20Blockchain%2C%20and%20IoT." TargetMode="External"/><Relationship Id="rId7" Type="http://schemas.openxmlformats.org/officeDocument/2006/relationships/hyperlink" Target="https://www.forbes.com/sites/forbestechcouncil/2023/01/09/what-the-history-of-technology-trends-started-by-hyperscalers-means-for-security/?sh=71b3c4d7767d" TargetMode="External"/><Relationship Id="rId2" Type="http://schemas.openxmlformats.org/officeDocument/2006/relationships/hyperlink" Target="https://blog.hubspot.com/website/web-development-trends" TargetMode="External"/><Relationship Id="rId1" Type="http://schemas.openxmlformats.org/officeDocument/2006/relationships/slideLayout" Target="../slideLayouts/slideLayout2.xml"/><Relationship Id="rId6" Type="http://schemas.openxmlformats.org/officeDocument/2006/relationships/hyperlink" Target="https://www.forbes.com/uk/advisor/mobile-phones/what-is-dark-mode-and-should-you-be-using-it/" TargetMode="External"/><Relationship Id="rId5" Type="http://schemas.openxmlformats.org/officeDocument/2006/relationships/hyperlink" Target="https://blog.tbhcreative.com/dark-mode-design-14-examples-of-black/" TargetMode="External"/><Relationship Id="rId4" Type="http://schemas.openxmlformats.org/officeDocument/2006/relationships/hyperlink" Target="https://www.techfunnel.com/information-technology/7-pros-and-cons-of-using-speech-recognition-in-business/" TargetMode="External"/><Relationship Id="rId9" Type="http://schemas.openxmlformats.org/officeDocument/2006/relationships/hyperlink" Target="https://www.vrowl.io/everything-you-need-to-know-about-webar-the-future-of-augmented-realit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grpSp>
        <p:nvGrpSpPr>
          <p:cNvPr id="77" name="Group 76">
            <a:extLst>
              <a:ext uri="{FF2B5EF4-FFF2-40B4-BE49-F238E27FC236}">
                <a16:creationId xmlns:a16="http://schemas.microsoft.com/office/drawing/2014/main" id="{AD579530-1077-46B3-BD5C-81BB270A1D5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78" name="Rectangle 77">
              <a:extLst>
                <a:ext uri="{FF2B5EF4-FFF2-40B4-BE49-F238E27FC236}">
                  <a16:creationId xmlns:a16="http://schemas.microsoft.com/office/drawing/2014/main" id="{ACBB106A-B366-4349-B59F-E8FBDADD82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9" name="Picture 2">
              <a:extLst>
                <a:ext uri="{FF2B5EF4-FFF2-40B4-BE49-F238E27FC236}">
                  <a16:creationId xmlns:a16="http://schemas.microsoft.com/office/drawing/2014/main" id="{113FC03B-24E4-4A3F-9626-CC7F6356BC9E}"/>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pic>
        <p:nvPicPr>
          <p:cNvPr id="5" name="Picture 4" descr="close up of circuit board">
            <a:extLst>
              <a:ext uri="{FF2B5EF4-FFF2-40B4-BE49-F238E27FC236}">
                <a16:creationId xmlns:a16="http://schemas.microsoft.com/office/drawing/2014/main" id="{525AE681-57C0-4C44-9E88-A16CDA016EB3}"/>
              </a:ext>
            </a:extLst>
          </p:cNvPr>
          <p:cNvPicPr>
            <a:picLocks noChangeAspect="1"/>
          </p:cNvPicPr>
          <p:nvPr/>
        </p:nvPicPr>
        <p:blipFill rotWithShape="1">
          <a:blip r:embed="rId4">
            <a:alphaModFix amt="30000"/>
          </a:blip>
          <a:srcRect t="6504" b="9202"/>
          <a:stretch/>
        </p:blipFill>
        <p:spPr>
          <a:xfrm>
            <a:off x="-2" y="10"/>
            <a:ext cx="12188389" cy="6857990"/>
          </a:xfrm>
          <a:prstGeom prst="rect">
            <a:avLst/>
          </a:prstGeom>
        </p:spPr>
      </p:pic>
      <p:grpSp>
        <p:nvGrpSpPr>
          <p:cNvPr id="81" name="Group 80">
            <a:extLst>
              <a:ext uri="{FF2B5EF4-FFF2-40B4-BE49-F238E27FC236}">
                <a16:creationId xmlns:a16="http://schemas.microsoft.com/office/drawing/2014/main" id="{83F79A5F-63B5-4802-B39B-BF0F89DDDA1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5895" y="2235200"/>
            <a:ext cx="10982062" cy="2396067"/>
            <a:chOff x="605895" y="2235200"/>
            <a:chExt cx="10982062" cy="2396067"/>
          </a:xfrm>
        </p:grpSpPr>
        <p:sp>
          <p:nvSpPr>
            <p:cNvPr id="82" name="Round Diagonal Corner Rectangle 7">
              <a:extLst>
                <a:ext uri="{FF2B5EF4-FFF2-40B4-BE49-F238E27FC236}">
                  <a16:creationId xmlns:a16="http://schemas.microsoft.com/office/drawing/2014/main" id="{00D14BF7-A799-4EDA-8C19-CED0B8EC52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82333" y="2235200"/>
              <a:ext cx="7027334" cy="2396067"/>
            </a:xfrm>
            <a:prstGeom prst="round2DiagRect">
              <a:avLst>
                <a:gd name="adj1" fmla="val 9246"/>
                <a:gd name="adj2" fmla="val 0"/>
              </a:avLst>
            </a:prstGeom>
            <a:solidFill>
              <a:schemeClr val="bg1">
                <a:alpha val="80000"/>
              </a:schemeClr>
            </a:solidFill>
            <a:ln w="19050" cap="sq">
              <a:solidFill>
                <a:schemeClr val="tx2">
                  <a:alpha val="60000"/>
                </a:schemeClr>
              </a:solidFill>
              <a:miter lim="800000"/>
            </a:ln>
            <a:effectLst>
              <a:outerShdw blurRad="889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83" name="Group 82">
              <a:extLst>
                <a:ext uri="{FF2B5EF4-FFF2-40B4-BE49-F238E27FC236}">
                  <a16:creationId xmlns:a16="http://schemas.microsoft.com/office/drawing/2014/main" id="{AF292344-73C8-4E53-85C0-8CDB23EB53B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5895" y="2900097"/>
              <a:ext cx="10982062" cy="1211524"/>
              <a:chOff x="605895" y="2900097"/>
              <a:chExt cx="10982062" cy="1211524"/>
            </a:xfrm>
          </p:grpSpPr>
          <p:sp>
            <p:nvSpPr>
              <p:cNvPr id="84" name="Freeform 32">
                <a:extLst>
                  <a:ext uri="{FF2B5EF4-FFF2-40B4-BE49-F238E27FC236}">
                    <a16:creationId xmlns:a16="http://schemas.microsoft.com/office/drawing/2014/main" id="{4781E776-A0A7-4FB6-958B-8389BBA569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9653587" y="33797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5" name="Freeform 33">
                <a:extLst>
                  <a:ext uri="{FF2B5EF4-FFF2-40B4-BE49-F238E27FC236}">
                    <a16:creationId xmlns:a16="http://schemas.microsoft.com/office/drawing/2014/main" id="{0F004D56-F177-45BC-8965-B72DB88A085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0078244" y="33107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6" name="Freeform 34">
                <a:extLst>
                  <a:ext uri="{FF2B5EF4-FFF2-40B4-BE49-F238E27FC236}">
                    <a16:creationId xmlns:a16="http://schemas.microsoft.com/office/drawing/2014/main" id="{5F2F1F83-817B-4678-B0AE-8FFDC49FC82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1146631" y="35742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7" name="Freeform 37">
                <a:extLst>
                  <a:ext uri="{FF2B5EF4-FFF2-40B4-BE49-F238E27FC236}">
                    <a16:creationId xmlns:a16="http://schemas.microsoft.com/office/drawing/2014/main" id="{F908EB47-32F4-4E82-BF56-FD25BB0747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10230644" y="30345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8" name="Freeform 35">
                <a:extLst>
                  <a:ext uri="{FF2B5EF4-FFF2-40B4-BE49-F238E27FC236}">
                    <a16:creationId xmlns:a16="http://schemas.microsoft.com/office/drawing/2014/main" id="{0966000D-B975-4E8A-9BF2-EACF216405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034587" y="25627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9" name="Freeform 36">
                <a:extLst>
                  <a:ext uri="{FF2B5EF4-FFF2-40B4-BE49-F238E27FC236}">
                    <a16:creationId xmlns:a16="http://schemas.microsoft.com/office/drawing/2014/main" id="{A9554499-6796-4AEE-B012-34A5B9A585A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0747375" y="32326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90" name="Freeform 38">
                <a:extLst>
                  <a:ext uri="{FF2B5EF4-FFF2-40B4-BE49-F238E27FC236}">
                    <a16:creationId xmlns:a16="http://schemas.microsoft.com/office/drawing/2014/main" id="{9DD40864-34BD-491F-B591-180E7B32C12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1399044" y="30953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91" name="Freeform 39">
                <a:extLst>
                  <a:ext uri="{FF2B5EF4-FFF2-40B4-BE49-F238E27FC236}">
                    <a16:creationId xmlns:a16="http://schemas.microsoft.com/office/drawing/2014/main" id="{2623F54C-4373-4D30-90DB-3129BDDF54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353675" y="21531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92" name="Freeform 40">
                <a:extLst>
                  <a:ext uri="{FF2B5EF4-FFF2-40B4-BE49-F238E27FC236}">
                    <a16:creationId xmlns:a16="http://schemas.microsoft.com/office/drawing/2014/main" id="{1FF42884-D4B2-462F-9FA7-4FA89253224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9848850" y="33088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93" name="Rectangle 41">
                <a:extLst>
                  <a:ext uri="{FF2B5EF4-FFF2-40B4-BE49-F238E27FC236}">
                    <a16:creationId xmlns:a16="http://schemas.microsoft.com/office/drawing/2014/main" id="{27F4D4BA-37F5-4D54-BDFF-733F621D5DB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5400000">
                <a:off x="9721056" y="32842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sp>
          <p:sp>
            <p:nvSpPr>
              <p:cNvPr id="94" name="Freeform 32">
                <a:extLst>
                  <a:ext uri="{FF2B5EF4-FFF2-40B4-BE49-F238E27FC236}">
                    <a16:creationId xmlns:a16="http://schemas.microsoft.com/office/drawing/2014/main" id="{29E4A0E5-0441-4563-A947-12A5781105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2122751" y="35321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95" name="Freeform 33">
                <a:extLst>
                  <a:ext uri="{FF2B5EF4-FFF2-40B4-BE49-F238E27FC236}">
                    <a16:creationId xmlns:a16="http://schemas.microsoft.com/office/drawing/2014/main" id="{4A8D89B4-AD1B-410A-870B-1042E075A04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1958445" y="34631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96" name="Freeform 34">
                <a:extLst>
                  <a:ext uri="{FF2B5EF4-FFF2-40B4-BE49-F238E27FC236}">
                    <a16:creationId xmlns:a16="http://schemas.microsoft.com/office/drawing/2014/main" id="{DFC54570-9F45-44E6-AC94-4B3192D44B2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858308" y="37266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97" name="Freeform 37">
                <a:extLst>
                  <a:ext uri="{FF2B5EF4-FFF2-40B4-BE49-F238E27FC236}">
                    <a16:creationId xmlns:a16="http://schemas.microsoft.com/office/drawing/2014/main" id="{A976F76C-4BBB-4CD4-9270-5E4E8802BF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1658407" y="31869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98" name="Freeform 35">
                <a:extLst>
                  <a:ext uri="{FF2B5EF4-FFF2-40B4-BE49-F238E27FC236}">
                    <a16:creationId xmlns:a16="http://schemas.microsoft.com/office/drawing/2014/main" id="{06081E5F-35E2-4E9E-A0DA-9E2F769C4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860814" y="27151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99" name="Freeform 36">
                <a:extLst>
                  <a:ext uri="{FF2B5EF4-FFF2-40B4-BE49-F238E27FC236}">
                    <a16:creationId xmlns:a16="http://schemas.microsoft.com/office/drawing/2014/main" id="{7B7B4F78-1391-433D-AAE5-0FA8B8EE18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1289314" y="33850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00" name="Freeform 38">
                <a:extLst>
                  <a:ext uri="{FF2B5EF4-FFF2-40B4-BE49-F238E27FC236}">
                    <a16:creationId xmlns:a16="http://schemas.microsoft.com/office/drawing/2014/main" id="{EF63F42B-29ED-4285-99D1-5FA657DA92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605895" y="32477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01" name="Freeform 39">
                <a:extLst>
                  <a:ext uri="{FF2B5EF4-FFF2-40B4-BE49-F238E27FC236}">
                    <a16:creationId xmlns:a16="http://schemas.microsoft.com/office/drawing/2014/main" id="{EB7A6053-A7CF-4785-B396-6F70D6EBE9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532202" y="23055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02" name="Freeform 40">
                <a:extLst>
                  <a:ext uri="{FF2B5EF4-FFF2-40B4-BE49-F238E27FC236}">
                    <a16:creationId xmlns:a16="http://schemas.microsoft.com/office/drawing/2014/main" id="{E6337518-A10D-47A5-BD86-6D1F3FAF3C9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2154501" y="34612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03" name="Rectangle 41">
                <a:extLst>
                  <a:ext uri="{FF2B5EF4-FFF2-40B4-BE49-F238E27FC236}">
                    <a16:creationId xmlns:a16="http://schemas.microsoft.com/office/drawing/2014/main" id="{7591C37F-6498-4992-992D-D413A84752D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16200000" flipH="1">
                <a:off x="2448983" y="34366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sp>
        </p:grpSp>
      </p:grpSp>
      <p:sp>
        <p:nvSpPr>
          <p:cNvPr id="2" name="Title 1">
            <a:extLst>
              <a:ext uri="{FF2B5EF4-FFF2-40B4-BE49-F238E27FC236}">
                <a16:creationId xmlns:a16="http://schemas.microsoft.com/office/drawing/2014/main" id="{ED476017-D224-40AE-B921-67525450151A}"/>
              </a:ext>
            </a:extLst>
          </p:cNvPr>
          <p:cNvSpPr>
            <a:spLocks noGrp="1"/>
          </p:cNvSpPr>
          <p:nvPr>
            <p:ph type="ctrTitle"/>
          </p:nvPr>
        </p:nvSpPr>
        <p:spPr>
          <a:xfrm>
            <a:off x="2667000" y="2328334"/>
            <a:ext cx="6858000" cy="1367896"/>
          </a:xfrm>
        </p:spPr>
        <p:txBody>
          <a:bodyPr>
            <a:normAutofit/>
          </a:bodyPr>
          <a:lstStyle/>
          <a:p>
            <a:pPr algn="ctr"/>
            <a:r>
              <a:rPr lang="en-US" dirty="0"/>
              <a:t>Emerging Trends</a:t>
            </a:r>
          </a:p>
        </p:txBody>
      </p:sp>
      <p:sp>
        <p:nvSpPr>
          <p:cNvPr id="3" name="Subtitle 2">
            <a:extLst>
              <a:ext uri="{FF2B5EF4-FFF2-40B4-BE49-F238E27FC236}">
                <a16:creationId xmlns:a16="http://schemas.microsoft.com/office/drawing/2014/main" id="{51F013D4-CBD9-4FC1-AF91-2301A704488B}"/>
              </a:ext>
            </a:extLst>
          </p:cNvPr>
          <p:cNvSpPr>
            <a:spLocks noGrp="1"/>
          </p:cNvSpPr>
          <p:nvPr>
            <p:ph type="subTitle" idx="1"/>
          </p:nvPr>
        </p:nvSpPr>
        <p:spPr>
          <a:xfrm>
            <a:off x="2667001" y="3602038"/>
            <a:ext cx="6857999" cy="953029"/>
          </a:xfrm>
        </p:spPr>
        <p:txBody>
          <a:bodyPr>
            <a:normAutofit/>
          </a:bodyPr>
          <a:lstStyle/>
          <a:p>
            <a:pPr algn="ctr"/>
            <a:r>
              <a:rPr lang="en-US" dirty="0"/>
              <a:t>Haley Bishop</a:t>
            </a:r>
          </a:p>
        </p:txBody>
      </p:sp>
      <mc:AlternateContent xmlns:mc="http://schemas.openxmlformats.org/markup-compatibility/2006">
        <mc:Choice xmlns:am3d="http://schemas.microsoft.com/office/drawing/2017/model3d" Requires="am3d">
          <p:graphicFrame>
            <p:nvGraphicFramePr>
              <p:cNvPr id="4" name="3D Model 3" descr="Surface Pro - Burgundy">
                <a:extLst>
                  <a:ext uri="{FF2B5EF4-FFF2-40B4-BE49-F238E27FC236}">
                    <a16:creationId xmlns:a16="http://schemas.microsoft.com/office/drawing/2014/main" id="{15576293-8BA7-FA39-F8A9-A91A08A8AA64}"/>
                  </a:ext>
                </a:extLst>
              </p:cNvPr>
              <p:cNvGraphicFramePr>
                <a:graphicFrameLocks noChangeAspect="1"/>
              </p:cNvGraphicFramePr>
              <p:nvPr>
                <p:extLst>
                  <p:ext uri="{D42A27DB-BD31-4B8C-83A1-F6EECF244321}">
                    <p14:modId xmlns:p14="http://schemas.microsoft.com/office/powerpoint/2010/main" val="2201028359"/>
                  </p:ext>
                </p:extLst>
              </p:nvPr>
            </p:nvGraphicFramePr>
            <p:xfrm>
              <a:off x="9702" y="4106626"/>
              <a:ext cx="3182347" cy="2670126"/>
            </p:xfrm>
            <a:graphic>
              <a:graphicData uri="http://schemas.microsoft.com/office/drawing/2017/model3d">
                <am3d:model3d r:embed="rId5">
                  <am3d:spPr>
                    <a:xfrm>
                      <a:off x="0" y="0"/>
                      <a:ext cx="3182347" cy="2670126"/>
                    </a:xfrm>
                    <a:prstGeom prst="rect">
                      <a:avLst/>
                    </a:prstGeom>
                  </am3d:spPr>
                  <am3d:camera>
                    <am3d:pos x="0" y="0" z="70266520"/>
                    <am3d:up dx="0" dy="36000000" dz="0"/>
                    <am3d:lookAt x="0" y="0" z="0"/>
                    <am3d:perspective fov="2700000"/>
                  </am3d:camera>
                  <am3d:trans>
                    <am3d:meterPerModelUnit n="3389516" d="1000000"/>
                    <am3d:preTrans dx="0" dy="-11729876" dz="-6720205"/>
                    <am3d:scale>
                      <am3d:sx n="1000000" d="1000000"/>
                      <am3d:sy n="1000000" d="1000000"/>
                      <am3d:sz n="1000000" d="1000000"/>
                    </am3d:scale>
                    <am3d:rot ax="587792" ay="1539501" az="256542"/>
                    <am3d:postTrans dx="0" dy="0" dz="0"/>
                  </am3d:trans>
                  <am3d:raster rName="Office3DRenderer" rVer="16.0.8326">
                    <am3d:blip r:embed="rId6"/>
                  </am3d:raster>
                  <am3d:objViewport viewportSz="3688716"/>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Surface Pro - Burgundy">
                <a:extLst>
                  <a:ext uri="{FF2B5EF4-FFF2-40B4-BE49-F238E27FC236}">
                    <a16:creationId xmlns:a16="http://schemas.microsoft.com/office/drawing/2014/main" id="{15576293-8BA7-FA39-F8A9-A91A08A8AA64}"/>
                  </a:ext>
                </a:extLst>
              </p:cNvPr>
              <p:cNvPicPr>
                <a:picLocks noGrp="1" noRot="1" noChangeAspect="1" noMove="1" noResize="1" noEditPoints="1" noAdjustHandles="1" noChangeArrowheads="1" noChangeShapeType="1" noCrop="1"/>
              </p:cNvPicPr>
              <p:nvPr/>
            </p:nvPicPr>
            <p:blipFill>
              <a:blip r:embed="rId6"/>
              <a:stretch>
                <a:fillRect/>
              </a:stretch>
            </p:blipFill>
            <p:spPr>
              <a:xfrm>
                <a:off x="9702" y="4106626"/>
                <a:ext cx="3182347" cy="2670126"/>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7" name="3D Model 6" descr="Flying drone.">
                <a:extLst>
                  <a:ext uri="{FF2B5EF4-FFF2-40B4-BE49-F238E27FC236}">
                    <a16:creationId xmlns:a16="http://schemas.microsoft.com/office/drawing/2014/main" id="{089746A0-7087-7262-38EE-9C23CFDF944E}"/>
                  </a:ext>
                </a:extLst>
              </p:cNvPr>
              <p:cNvGraphicFramePr>
                <a:graphicFrameLocks noChangeAspect="1"/>
              </p:cNvGraphicFramePr>
              <p:nvPr>
                <p:extLst>
                  <p:ext uri="{D42A27DB-BD31-4B8C-83A1-F6EECF244321}">
                    <p14:modId xmlns:p14="http://schemas.microsoft.com/office/powerpoint/2010/main" val="406842113"/>
                  </p:ext>
                </p:extLst>
              </p:nvPr>
            </p:nvGraphicFramePr>
            <p:xfrm>
              <a:off x="7628074" y="-60453"/>
              <a:ext cx="5324473" cy="2410615"/>
            </p:xfrm>
            <a:graphic>
              <a:graphicData uri="http://schemas.microsoft.com/office/drawing/2017/model3d">
                <am3d:model3d r:embed="rId7">
                  <am3d:spPr>
                    <a:xfrm>
                      <a:off x="0" y="0"/>
                      <a:ext cx="5324473" cy="2410615"/>
                    </a:xfrm>
                    <a:prstGeom prst="rect">
                      <a:avLst/>
                    </a:prstGeom>
                  </am3d:spPr>
                  <am3d:camera>
                    <am3d:pos x="0" y="0" z="65324698"/>
                    <am3d:up dx="0" dy="36000000" dz="0"/>
                    <am3d:lookAt x="0" y="0" z="0"/>
                    <am3d:perspective fov="2700000"/>
                  </am3d:camera>
                  <am3d:trans>
                    <am3d:meterPerModelUnit n="3574121" d="1000000"/>
                    <am3d:preTrans dx="519710" dy="-18572411" dz="-1077677"/>
                    <am3d:scale>
                      <am3d:sx n="1000000" d="1000000"/>
                      <am3d:sy n="1000000" d="1000000"/>
                      <am3d:sz n="1000000" d="1000000"/>
                    </am3d:scale>
                    <am3d:rot ax="565460" ay="-928885" az="-152213"/>
                    <am3d:postTrans dx="0" dy="0" dz="0"/>
                  </am3d:trans>
                  <am3d:raster rName="Office3DRenderer" rVer="16.0.8326">
                    <am3d:blip r:embed="rId8"/>
                  </am3d:raster>
                  <am3d:extLst>
                    <a:ext uri="{9A65AA19-BECB-4387-8358-8AD5134E1D82}">
                      <a3danim:embedAnim xmlns:a3danim="http://schemas.microsoft.com/office/drawing/2018/animation/model3d" animId="0">
                        <a3danim:animPr length="8833" count="indefinite"/>
                      </a3danim:embedAnim>
                    </a:ext>
                    <a:ext uri="{E9DE012E-A134-456F-84FE-255F9AAD75C6}">
                      <a3danim:posterFrame xmlns:a3danim="http://schemas.microsoft.com/office/drawing/2018/animation/model3d" animId="0"/>
                    </a:ext>
                  </am3d:extLst>
                  <am3d:objViewport viewportSz="541866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7" name="3D Model 6" descr="Flying drone.">
                <a:extLst>
                  <a:ext uri="{FF2B5EF4-FFF2-40B4-BE49-F238E27FC236}">
                    <a16:creationId xmlns:a16="http://schemas.microsoft.com/office/drawing/2014/main" id="{089746A0-7087-7262-38EE-9C23CFDF944E}"/>
                  </a:ext>
                </a:extLst>
              </p:cNvPr>
              <p:cNvPicPr>
                <a:picLocks noGrp="1" noRot="1" noChangeAspect="1" noMove="1" noResize="1" noEditPoints="1" noAdjustHandles="1" noChangeArrowheads="1" noChangeShapeType="1" noCrop="1"/>
              </p:cNvPicPr>
              <p:nvPr/>
            </p:nvPicPr>
            <p:blipFill>
              <a:blip r:embed="rId8"/>
              <a:stretch>
                <a:fillRect/>
              </a:stretch>
            </p:blipFill>
            <p:spPr>
              <a:xfrm>
                <a:off x="7628074" y="-60453"/>
                <a:ext cx="5324473" cy="2410615"/>
              </a:xfrm>
              <a:prstGeom prst="rect">
                <a:avLst/>
              </a:prstGeom>
            </p:spPr>
          </p:pic>
        </mc:Fallback>
      </mc:AlternateContent>
    </p:spTree>
    <p:extLst>
      <p:ext uri="{BB962C8B-B14F-4D97-AF65-F5344CB8AC3E}">
        <p14:creationId xmlns:p14="http://schemas.microsoft.com/office/powerpoint/2010/main" val="133719220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0" presetClass="emph" presetSubtype="1" repeatCount="indefinite" fill="hold" nodeType="withEffect">
                                  <p:stCondLst>
                                    <p:cond delay="0"/>
                                  </p:stCondLst>
                                  <p:childTnLst>
                                    <p:anim calcmode="lin" valueType="num">
                                      <p:cBhvr>
                                        <p:cTn id="6" dur="8833" fill="hold"/>
                                        <p:tgtEl>
                                          <p:spTgt spid="7"/>
                                        </p:tgtEl>
                                        <p:attrNameLst>
                                          <p:attrName>embedded1</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1375F2-60B1-44ED-B60A-019C4BD5A6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4ADB9295-9645-4BF2-ADFD-75800B7FAD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20788" cy="6858001"/>
            <a:chOff x="-14288" y="0"/>
            <a:chExt cx="1220788" cy="6858001"/>
          </a:xfrm>
          <a:gradFill flip="none" rotWithShape="1">
            <a:gsLst>
              <a:gs pos="0">
                <a:schemeClr val="tx2">
                  <a:alpha val="60000"/>
                </a:schemeClr>
              </a:gs>
              <a:gs pos="100000">
                <a:schemeClr val="bg2">
                  <a:lumMod val="60000"/>
                  <a:lumOff val="40000"/>
                  <a:alpha val="80000"/>
                </a:schemeClr>
              </a:gs>
            </a:gsLst>
            <a:lin ang="5400000" scaled="0"/>
            <a:tileRect/>
          </a:gradFill>
        </p:grpSpPr>
        <p:sp>
          <p:nvSpPr>
            <p:cNvPr id="11" name="Rectangle 5">
              <a:extLst>
                <a:ext uri="{FF2B5EF4-FFF2-40B4-BE49-F238E27FC236}">
                  <a16:creationId xmlns:a16="http://schemas.microsoft.com/office/drawing/2014/main" id="{95B061E9-E435-4E1B-B160-96584A11669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12" name="Freeform 6">
              <a:extLst>
                <a:ext uri="{FF2B5EF4-FFF2-40B4-BE49-F238E27FC236}">
                  <a16:creationId xmlns:a16="http://schemas.microsoft.com/office/drawing/2014/main" id="{3CD7972E-7D38-40EE-A80B-E2A848811ED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3" name="Freeform 7">
              <a:extLst>
                <a:ext uri="{FF2B5EF4-FFF2-40B4-BE49-F238E27FC236}">
                  <a16:creationId xmlns:a16="http://schemas.microsoft.com/office/drawing/2014/main" id="{524A3B55-746F-419F-8CFF-5F3A4BE1434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4" name="Freeform 8">
              <a:extLst>
                <a:ext uri="{FF2B5EF4-FFF2-40B4-BE49-F238E27FC236}">
                  <a16:creationId xmlns:a16="http://schemas.microsoft.com/office/drawing/2014/main" id="{9C63219B-AD72-4494-935E-F5C70DB549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5" name="Freeform 9">
              <a:extLst>
                <a:ext uri="{FF2B5EF4-FFF2-40B4-BE49-F238E27FC236}">
                  <a16:creationId xmlns:a16="http://schemas.microsoft.com/office/drawing/2014/main" id="{15B41FD2-05E2-44E7-8760-09E65D1C603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6" name="Freeform 10">
              <a:extLst>
                <a:ext uri="{FF2B5EF4-FFF2-40B4-BE49-F238E27FC236}">
                  <a16:creationId xmlns:a16="http://schemas.microsoft.com/office/drawing/2014/main" id="{FE6D63D0-3347-4EE2-8F65-F1C32168FA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 name="Freeform 11">
              <a:extLst>
                <a:ext uri="{FF2B5EF4-FFF2-40B4-BE49-F238E27FC236}">
                  <a16:creationId xmlns:a16="http://schemas.microsoft.com/office/drawing/2014/main" id="{538A46A3-DB16-45D5-B636-03EFE39FE9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 name="Freeform 12">
              <a:extLst>
                <a:ext uri="{FF2B5EF4-FFF2-40B4-BE49-F238E27FC236}">
                  <a16:creationId xmlns:a16="http://schemas.microsoft.com/office/drawing/2014/main" id="{0B8A2B0E-823F-4BE8-9359-45143BB124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 name="Freeform 13">
              <a:extLst>
                <a:ext uri="{FF2B5EF4-FFF2-40B4-BE49-F238E27FC236}">
                  <a16:creationId xmlns:a16="http://schemas.microsoft.com/office/drawing/2014/main" id="{44516B3C-A8BE-46FC-B643-3DFEB7F283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 name="Freeform 14">
              <a:extLst>
                <a:ext uri="{FF2B5EF4-FFF2-40B4-BE49-F238E27FC236}">
                  <a16:creationId xmlns:a16="http://schemas.microsoft.com/office/drawing/2014/main" id="{59FD699C-3920-4E57-BE27-165A3F036C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 name="Freeform 15">
              <a:extLst>
                <a:ext uri="{FF2B5EF4-FFF2-40B4-BE49-F238E27FC236}">
                  <a16:creationId xmlns:a16="http://schemas.microsoft.com/office/drawing/2014/main" id="{0FB0C02E-3F53-4889-8ADF-80DBC43F693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 name="Line 16">
              <a:extLst>
                <a:ext uri="{FF2B5EF4-FFF2-40B4-BE49-F238E27FC236}">
                  <a16:creationId xmlns:a16="http://schemas.microsoft.com/office/drawing/2014/main" id="{F8A0C89C-946F-4BCD-8A27-BB73E37FE525}"/>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23" name="Freeform 17">
              <a:extLst>
                <a:ext uri="{FF2B5EF4-FFF2-40B4-BE49-F238E27FC236}">
                  <a16:creationId xmlns:a16="http://schemas.microsoft.com/office/drawing/2014/main" id="{70C83EAF-4E92-4849-A240-B257871DC0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 name="Freeform 18">
              <a:extLst>
                <a:ext uri="{FF2B5EF4-FFF2-40B4-BE49-F238E27FC236}">
                  <a16:creationId xmlns:a16="http://schemas.microsoft.com/office/drawing/2014/main" id="{320FD164-4D7A-469C-B3F4-B926BFACF5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5" name="Freeform 19">
              <a:extLst>
                <a:ext uri="{FF2B5EF4-FFF2-40B4-BE49-F238E27FC236}">
                  <a16:creationId xmlns:a16="http://schemas.microsoft.com/office/drawing/2014/main" id="{F6E14D9A-4E63-48FF-95C5-9E8DDFF86C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6" name="Freeform 20">
              <a:extLst>
                <a:ext uri="{FF2B5EF4-FFF2-40B4-BE49-F238E27FC236}">
                  <a16:creationId xmlns:a16="http://schemas.microsoft.com/office/drawing/2014/main" id="{F3DCD24F-3CA8-4404-B22C-E4C928995F3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7" name="Rectangle 21">
              <a:extLst>
                <a:ext uri="{FF2B5EF4-FFF2-40B4-BE49-F238E27FC236}">
                  <a16:creationId xmlns:a16="http://schemas.microsoft.com/office/drawing/2014/main" id="{8AD2E827-32A3-4BE4-9CC6-8315629177A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28" name="Freeform 22">
              <a:extLst>
                <a:ext uri="{FF2B5EF4-FFF2-40B4-BE49-F238E27FC236}">
                  <a16:creationId xmlns:a16="http://schemas.microsoft.com/office/drawing/2014/main" id="{47FB2CCC-1230-494F-B2D1-F05E5B8EDF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9" name="Freeform 23">
              <a:extLst>
                <a:ext uri="{FF2B5EF4-FFF2-40B4-BE49-F238E27FC236}">
                  <a16:creationId xmlns:a16="http://schemas.microsoft.com/office/drawing/2014/main" id="{A5F44514-9274-47E3-9243-CA9356C166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0" name="Freeform 24">
              <a:extLst>
                <a:ext uri="{FF2B5EF4-FFF2-40B4-BE49-F238E27FC236}">
                  <a16:creationId xmlns:a16="http://schemas.microsoft.com/office/drawing/2014/main" id="{D06192CD-AD86-4DCA-8B53-4ACCA46583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1" name="Freeform 25">
              <a:extLst>
                <a:ext uri="{FF2B5EF4-FFF2-40B4-BE49-F238E27FC236}">
                  <a16:creationId xmlns:a16="http://schemas.microsoft.com/office/drawing/2014/main" id="{99E9203A-21E4-46D8-981A-4B28CA320A6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2" name="Freeform 26">
              <a:extLst>
                <a:ext uri="{FF2B5EF4-FFF2-40B4-BE49-F238E27FC236}">
                  <a16:creationId xmlns:a16="http://schemas.microsoft.com/office/drawing/2014/main" id="{32FCE9B6-FB52-4045-8DCC-E5959B9A40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3" name="Freeform 27">
              <a:extLst>
                <a:ext uri="{FF2B5EF4-FFF2-40B4-BE49-F238E27FC236}">
                  <a16:creationId xmlns:a16="http://schemas.microsoft.com/office/drawing/2014/main" id="{E4A7025C-CDE8-429A-BBB9-E7380C962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4" name="Freeform 28">
              <a:extLst>
                <a:ext uri="{FF2B5EF4-FFF2-40B4-BE49-F238E27FC236}">
                  <a16:creationId xmlns:a16="http://schemas.microsoft.com/office/drawing/2014/main" id="{A4EA0256-5DF5-437A-98A7-B79F3E6BB89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5" name="Freeform 29">
              <a:extLst>
                <a:ext uri="{FF2B5EF4-FFF2-40B4-BE49-F238E27FC236}">
                  <a16:creationId xmlns:a16="http://schemas.microsoft.com/office/drawing/2014/main" id="{90C9433D-9E1C-493B-BEBD-C3081FFA328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6" name="Freeform 30">
              <a:extLst>
                <a:ext uri="{FF2B5EF4-FFF2-40B4-BE49-F238E27FC236}">
                  <a16:creationId xmlns:a16="http://schemas.microsoft.com/office/drawing/2014/main" id="{352B39BB-F298-4285-A709-1FBA0CB722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7" name="Freeform 31">
              <a:extLst>
                <a:ext uri="{FF2B5EF4-FFF2-40B4-BE49-F238E27FC236}">
                  <a16:creationId xmlns:a16="http://schemas.microsoft.com/office/drawing/2014/main" id="{31CAF2A0-CBA0-4E86-AA87-8750EC1AFB2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grpSp>
      <p:sp>
        <p:nvSpPr>
          <p:cNvPr id="2" name="Title 1">
            <a:extLst>
              <a:ext uri="{FF2B5EF4-FFF2-40B4-BE49-F238E27FC236}">
                <a16:creationId xmlns:a16="http://schemas.microsoft.com/office/drawing/2014/main" id="{C500B695-C946-5EFF-0D5E-CE0C84517954}"/>
              </a:ext>
            </a:extLst>
          </p:cNvPr>
          <p:cNvSpPr>
            <a:spLocks noGrp="1"/>
          </p:cNvSpPr>
          <p:nvPr>
            <p:ph type="title"/>
          </p:nvPr>
        </p:nvSpPr>
        <p:spPr>
          <a:xfrm>
            <a:off x="1141413" y="618518"/>
            <a:ext cx="9905998" cy="1478570"/>
          </a:xfrm>
        </p:spPr>
        <p:txBody>
          <a:bodyPr>
            <a:normAutofit/>
          </a:bodyPr>
          <a:lstStyle/>
          <a:p>
            <a:r>
              <a:rPr lang="en-US" dirty="0"/>
              <a:t>Background History of Technology Trends</a:t>
            </a:r>
          </a:p>
        </p:txBody>
      </p:sp>
      <p:sp>
        <p:nvSpPr>
          <p:cNvPr id="3" name="Content Placeholder 2">
            <a:extLst>
              <a:ext uri="{FF2B5EF4-FFF2-40B4-BE49-F238E27FC236}">
                <a16:creationId xmlns:a16="http://schemas.microsoft.com/office/drawing/2014/main" id="{9E450B2A-0DFF-9026-436B-DDC18034A5C5}"/>
              </a:ext>
            </a:extLst>
          </p:cNvPr>
          <p:cNvSpPr>
            <a:spLocks noGrp="1"/>
          </p:cNvSpPr>
          <p:nvPr>
            <p:ph idx="1"/>
          </p:nvPr>
        </p:nvSpPr>
        <p:spPr>
          <a:xfrm>
            <a:off x="1141412" y="1849438"/>
            <a:ext cx="9905999" cy="4598987"/>
          </a:xfrm>
        </p:spPr>
        <p:txBody>
          <a:bodyPr>
            <a:normAutofit/>
          </a:bodyPr>
          <a:lstStyle/>
          <a:p>
            <a:r>
              <a:rPr lang="en-US" dirty="0"/>
              <a:t>Its crazy to think how the internet has shaped the world we know today? According to HubSpot, “…there are more than 1.58 billion websites and approximately 5 billion daily users on the internet.” (</a:t>
            </a:r>
            <a:r>
              <a:rPr lang="en-US" dirty="0" err="1"/>
              <a:t>Kundariya-</a:t>
            </a:r>
            <a:r>
              <a:rPr lang="en-US" i="1" dirty="0" err="1"/>
              <a:t>Hubspot</a:t>
            </a:r>
            <a:r>
              <a:rPr lang="en-US" dirty="0"/>
              <a:t>)</a:t>
            </a:r>
          </a:p>
          <a:p>
            <a:r>
              <a:rPr lang="en-US" dirty="0"/>
              <a:t>With that security is growing as well. Some things include fingerprint identification, ways to protect passwords, and many others too! </a:t>
            </a:r>
          </a:p>
          <a:p>
            <a:endParaRPr lang="en-US" dirty="0"/>
          </a:p>
          <a:p>
            <a:endParaRPr lang="en-US" dirty="0"/>
          </a:p>
        </p:txBody>
      </p:sp>
      <p:grpSp>
        <p:nvGrpSpPr>
          <p:cNvPr id="39" name="Group 38">
            <a:extLst>
              <a:ext uri="{FF2B5EF4-FFF2-40B4-BE49-F238E27FC236}">
                <a16:creationId xmlns:a16="http://schemas.microsoft.com/office/drawing/2014/main" id="{B485B3F6-654D-4842-A2DE-677D12FED46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60000"/>
                </a:schemeClr>
              </a:gs>
              <a:gs pos="100000">
                <a:schemeClr val="bg2">
                  <a:lumMod val="60000"/>
                  <a:lumOff val="40000"/>
                  <a:alpha val="60000"/>
                </a:schemeClr>
              </a:gs>
            </a:gsLst>
            <a:lin ang="5400000" scaled="0"/>
            <a:tileRect/>
          </a:gradFill>
        </p:grpSpPr>
        <p:sp>
          <p:nvSpPr>
            <p:cNvPr id="40" name="Freeform 32">
              <a:extLst>
                <a:ext uri="{FF2B5EF4-FFF2-40B4-BE49-F238E27FC236}">
                  <a16:creationId xmlns:a16="http://schemas.microsoft.com/office/drawing/2014/main" id="{BF4365F4-C63C-4FC2-907B-1F7D414B95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1" name="Freeform 33">
              <a:extLst>
                <a:ext uri="{FF2B5EF4-FFF2-40B4-BE49-F238E27FC236}">
                  <a16:creationId xmlns:a16="http://schemas.microsoft.com/office/drawing/2014/main" id="{B0538225-01AB-41C4-9A02-FE1BD81D62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2" name="Freeform 34">
              <a:extLst>
                <a:ext uri="{FF2B5EF4-FFF2-40B4-BE49-F238E27FC236}">
                  <a16:creationId xmlns:a16="http://schemas.microsoft.com/office/drawing/2014/main" id="{66942F07-D7CC-49EB-BF73-8B94D5F4FCB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3" name="Freeform 35">
              <a:extLst>
                <a:ext uri="{FF2B5EF4-FFF2-40B4-BE49-F238E27FC236}">
                  <a16:creationId xmlns:a16="http://schemas.microsoft.com/office/drawing/2014/main" id="{4D3CACE0-3AC7-4A9F-9A3F-1694ACCD47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4" name="Freeform 36">
              <a:extLst>
                <a:ext uri="{FF2B5EF4-FFF2-40B4-BE49-F238E27FC236}">
                  <a16:creationId xmlns:a16="http://schemas.microsoft.com/office/drawing/2014/main" id="{19063B47-FBFB-4EA1-A3FB-BECE005F48B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5" name="Freeform 37">
              <a:extLst>
                <a:ext uri="{FF2B5EF4-FFF2-40B4-BE49-F238E27FC236}">
                  <a16:creationId xmlns:a16="http://schemas.microsoft.com/office/drawing/2014/main" id="{B856863B-C809-4C31-94D0-659A918513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6" name="Freeform 38">
              <a:extLst>
                <a:ext uri="{FF2B5EF4-FFF2-40B4-BE49-F238E27FC236}">
                  <a16:creationId xmlns:a16="http://schemas.microsoft.com/office/drawing/2014/main" id="{298CB3D7-7373-4AC6-9E2C-4AFDDE28023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7" name="Freeform 39">
              <a:extLst>
                <a:ext uri="{FF2B5EF4-FFF2-40B4-BE49-F238E27FC236}">
                  <a16:creationId xmlns:a16="http://schemas.microsoft.com/office/drawing/2014/main" id="{7DE09F1B-2326-4ED3-B63B-A30815DDEC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8" name="Freeform 40">
              <a:extLst>
                <a:ext uri="{FF2B5EF4-FFF2-40B4-BE49-F238E27FC236}">
                  <a16:creationId xmlns:a16="http://schemas.microsoft.com/office/drawing/2014/main" id="{2498F244-3CE6-4D90-B5CF-5189DB17D0D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9" name="Rectangle 41">
              <a:extLst>
                <a:ext uri="{FF2B5EF4-FFF2-40B4-BE49-F238E27FC236}">
                  <a16:creationId xmlns:a16="http://schemas.microsoft.com/office/drawing/2014/main" id="{9A30DD13-FA10-4B9F-8B4D-97B7287B82F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grpSp>
    </p:spTree>
    <p:extLst>
      <p:ext uri="{BB962C8B-B14F-4D97-AF65-F5344CB8AC3E}">
        <p14:creationId xmlns:p14="http://schemas.microsoft.com/office/powerpoint/2010/main" val="3710377769"/>
      </p:ext>
    </p:extLst>
  </p:cSld>
  <p:clrMapOvr>
    <a:masterClrMapping/>
  </p:clrMapOvr>
  <p:transition spd="slow">
    <p:wheel spokes="1"/>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grpSp>
        <p:nvGrpSpPr>
          <p:cNvPr id="174" name="Group 173">
            <a:extLst>
              <a:ext uri="{FF2B5EF4-FFF2-40B4-BE49-F238E27FC236}">
                <a16:creationId xmlns:a16="http://schemas.microsoft.com/office/drawing/2014/main" id="{8E1DDAD8-1D10-4640-A034-BE90015E37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75" name="Rectangle 174">
              <a:extLst>
                <a:ext uri="{FF2B5EF4-FFF2-40B4-BE49-F238E27FC236}">
                  <a16:creationId xmlns:a16="http://schemas.microsoft.com/office/drawing/2014/main" id="{52FE7688-721D-4A97-B007-BDE056094D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6" name="Picture 2">
              <a:extLst>
                <a:ext uri="{FF2B5EF4-FFF2-40B4-BE49-F238E27FC236}">
                  <a16:creationId xmlns:a16="http://schemas.microsoft.com/office/drawing/2014/main" id="{9E73A810-8571-4A9D-A3CB-336933AB4C0E}"/>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pic>
        <p:nvPicPr>
          <p:cNvPr id="4" name="Picture 3" descr="close up of circuit board">
            <a:extLst>
              <a:ext uri="{FF2B5EF4-FFF2-40B4-BE49-F238E27FC236}">
                <a16:creationId xmlns:a16="http://schemas.microsoft.com/office/drawing/2014/main" id="{4B216623-4B59-4FC0-8E90-468349035D24}"/>
              </a:ext>
            </a:extLst>
          </p:cNvPr>
          <p:cNvPicPr>
            <a:picLocks noChangeAspect="1"/>
          </p:cNvPicPr>
          <p:nvPr/>
        </p:nvPicPr>
        <p:blipFill rotWithShape="1">
          <a:blip r:embed="rId4">
            <a:alphaModFix amt="30000"/>
          </a:blip>
          <a:srcRect l="17220" r="9210" b="-1"/>
          <a:stretch/>
        </p:blipFill>
        <p:spPr>
          <a:xfrm>
            <a:off x="-5597" y="10"/>
            <a:ext cx="7558541" cy="6857990"/>
          </a:xfrm>
          <a:prstGeom prst="rect">
            <a:avLst/>
          </a:prstGeom>
        </p:spPr>
      </p:pic>
      <p:grpSp>
        <p:nvGrpSpPr>
          <p:cNvPr id="178" name="Group 177">
            <a:extLst>
              <a:ext uri="{FF2B5EF4-FFF2-40B4-BE49-F238E27FC236}">
                <a16:creationId xmlns:a16="http://schemas.microsoft.com/office/drawing/2014/main" id="{FD642FB6-2808-4BC5-AE0B-7302C24B78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179" name="Rectangle 178">
              <a:extLst>
                <a:ext uri="{FF2B5EF4-FFF2-40B4-BE49-F238E27FC236}">
                  <a16:creationId xmlns:a16="http://schemas.microsoft.com/office/drawing/2014/main" id="{0B0B8F04-D9A7-48E5-A29C-51A66B59DFF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180" name="Freeform 6">
              <a:extLst>
                <a:ext uri="{FF2B5EF4-FFF2-40B4-BE49-F238E27FC236}">
                  <a16:creationId xmlns:a16="http://schemas.microsoft.com/office/drawing/2014/main" id="{D6D18883-6BFF-42BB-8088-FCCF83F9CFC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81" name="Freeform 7">
              <a:extLst>
                <a:ext uri="{FF2B5EF4-FFF2-40B4-BE49-F238E27FC236}">
                  <a16:creationId xmlns:a16="http://schemas.microsoft.com/office/drawing/2014/main" id="{1D0FEFB3-A009-4D0F-9107-C0B17786FB0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82" name="Rectangle 181">
              <a:extLst>
                <a:ext uri="{FF2B5EF4-FFF2-40B4-BE49-F238E27FC236}">
                  <a16:creationId xmlns:a16="http://schemas.microsoft.com/office/drawing/2014/main" id="{78E86C7F-B981-4448-8A1A-856F7124FF4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183" name="Freeform 9">
              <a:extLst>
                <a:ext uri="{FF2B5EF4-FFF2-40B4-BE49-F238E27FC236}">
                  <a16:creationId xmlns:a16="http://schemas.microsoft.com/office/drawing/2014/main" id="{4C6CFFD9-BA00-4184-8310-5FC9550954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84" name="Freeform 10">
              <a:extLst>
                <a:ext uri="{FF2B5EF4-FFF2-40B4-BE49-F238E27FC236}">
                  <a16:creationId xmlns:a16="http://schemas.microsoft.com/office/drawing/2014/main" id="{A1892DF3-4848-496C-8664-DFD32EE250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85" name="Freeform 11">
              <a:extLst>
                <a:ext uri="{FF2B5EF4-FFF2-40B4-BE49-F238E27FC236}">
                  <a16:creationId xmlns:a16="http://schemas.microsoft.com/office/drawing/2014/main" id="{D6DB8C30-651E-4D8F-A70C-163FC58427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86" name="Freeform 12">
              <a:extLst>
                <a:ext uri="{FF2B5EF4-FFF2-40B4-BE49-F238E27FC236}">
                  <a16:creationId xmlns:a16="http://schemas.microsoft.com/office/drawing/2014/main" id="{563DFB81-F969-4F44-BA6C-6347956423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87" name="Freeform 13">
              <a:extLst>
                <a:ext uri="{FF2B5EF4-FFF2-40B4-BE49-F238E27FC236}">
                  <a16:creationId xmlns:a16="http://schemas.microsoft.com/office/drawing/2014/main" id="{8E5DE346-AFCA-40DA-B5E2-93A86EA54C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88" name="Freeform 14">
              <a:extLst>
                <a:ext uri="{FF2B5EF4-FFF2-40B4-BE49-F238E27FC236}">
                  <a16:creationId xmlns:a16="http://schemas.microsoft.com/office/drawing/2014/main" id="{77A34306-2AE8-43D0-9686-E97B3B53FE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89" name="Freeform 15">
              <a:extLst>
                <a:ext uri="{FF2B5EF4-FFF2-40B4-BE49-F238E27FC236}">
                  <a16:creationId xmlns:a16="http://schemas.microsoft.com/office/drawing/2014/main" id="{B9CC10F0-FFCD-4CB9-AF4C-22722D20B7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90" name="Freeform 16">
              <a:extLst>
                <a:ext uri="{FF2B5EF4-FFF2-40B4-BE49-F238E27FC236}">
                  <a16:creationId xmlns:a16="http://schemas.microsoft.com/office/drawing/2014/main" id="{2A6B0E38-C962-4491-BFDA-75378B4D674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91" name="Freeform 17">
              <a:extLst>
                <a:ext uri="{FF2B5EF4-FFF2-40B4-BE49-F238E27FC236}">
                  <a16:creationId xmlns:a16="http://schemas.microsoft.com/office/drawing/2014/main" id="{655F640B-8407-487C-8696-F47451478E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92" name="Freeform 18">
              <a:extLst>
                <a:ext uri="{FF2B5EF4-FFF2-40B4-BE49-F238E27FC236}">
                  <a16:creationId xmlns:a16="http://schemas.microsoft.com/office/drawing/2014/main" id="{FAB4F099-4FF6-4410-A5B9-2A5355719C9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93" name="Freeform 19">
              <a:extLst>
                <a:ext uri="{FF2B5EF4-FFF2-40B4-BE49-F238E27FC236}">
                  <a16:creationId xmlns:a16="http://schemas.microsoft.com/office/drawing/2014/main" id="{6FE80B6E-3DA9-4304-9925-12E578C4E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94" name="Freeform 20">
              <a:extLst>
                <a:ext uri="{FF2B5EF4-FFF2-40B4-BE49-F238E27FC236}">
                  <a16:creationId xmlns:a16="http://schemas.microsoft.com/office/drawing/2014/main" id="{67D1CB75-0CBA-4E13-924C-21F221D7BF6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95" name="Freeform 21">
              <a:extLst>
                <a:ext uri="{FF2B5EF4-FFF2-40B4-BE49-F238E27FC236}">
                  <a16:creationId xmlns:a16="http://schemas.microsoft.com/office/drawing/2014/main" id="{F2CC783B-FA45-4777-A76A-982B285C7C4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96" name="Freeform 22">
              <a:extLst>
                <a:ext uri="{FF2B5EF4-FFF2-40B4-BE49-F238E27FC236}">
                  <a16:creationId xmlns:a16="http://schemas.microsoft.com/office/drawing/2014/main" id="{D68F4DD3-D736-4B78-972E-F5128CFBE7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97" name="Freeform 23">
              <a:extLst>
                <a:ext uri="{FF2B5EF4-FFF2-40B4-BE49-F238E27FC236}">
                  <a16:creationId xmlns:a16="http://schemas.microsoft.com/office/drawing/2014/main" id="{B14AF103-15B3-4796-A71A-297D37E176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98" name="Freeform 24">
              <a:extLst>
                <a:ext uri="{FF2B5EF4-FFF2-40B4-BE49-F238E27FC236}">
                  <a16:creationId xmlns:a16="http://schemas.microsoft.com/office/drawing/2014/main" id="{B0B240FB-0453-4B6F-9F9B-C2C3305AC5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99" name="Freeform 25">
              <a:extLst>
                <a:ext uri="{FF2B5EF4-FFF2-40B4-BE49-F238E27FC236}">
                  <a16:creationId xmlns:a16="http://schemas.microsoft.com/office/drawing/2014/main" id="{EBBBDCEE-433E-40F3-B49D-375CB162A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00" name="Freeform 26">
              <a:extLst>
                <a:ext uri="{FF2B5EF4-FFF2-40B4-BE49-F238E27FC236}">
                  <a16:creationId xmlns:a16="http://schemas.microsoft.com/office/drawing/2014/main" id="{09B123C6-141E-4A37-B5A7-27E7764FA1F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01" name="Freeform 27">
              <a:extLst>
                <a:ext uri="{FF2B5EF4-FFF2-40B4-BE49-F238E27FC236}">
                  <a16:creationId xmlns:a16="http://schemas.microsoft.com/office/drawing/2014/main" id="{1FA1F521-36A1-49FF-84A7-229E8970F7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02" name="Freeform 28">
              <a:extLst>
                <a:ext uri="{FF2B5EF4-FFF2-40B4-BE49-F238E27FC236}">
                  <a16:creationId xmlns:a16="http://schemas.microsoft.com/office/drawing/2014/main" id="{DE512F89-D901-4487-A42C-02345EC5FC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03" name="Freeform 29">
              <a:extLst>
                <a:ext uri="{FF2B5EF4-FFF2-40B4-BE49-F238E27FC236}">
                  <a16:creationId xmlns:a16="http://schemas.microsoft.com/office/drawing/2014/main" id="{ED3ED0E5-3226-4B78-B3EA-C591824B8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04" name="Freeform 30">
              <a:extLst>
                <a:ext uri="{FF2B5EF4-FFF2-40B4-BE49-F238E27FC236}">
                  <a16:creationId xmlns:a16="http://schemas.microsoft.com/office/drawing/2014/main" id="{9CBB1F68-B6DE-4ECF-B20F-328F9811E2F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05" name="Freeform 31">
              <a:extLst>
                <a:ext uri="{FF2B5EF4-FFF2-40B4-BE49-F238E27FC236}">
                  <a16:creationId xmlns:a16="http://schemas.microsoft.com/office/drawing/2014/main" id="{A566C551-9523-4D97-A8CF-5C91F436C5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06" name="Freeform 32">
              <a:extLst>
                <a:ext uri="{FF2B5EF4-FFF2-40B4-BE49-F238E27FC236}">
                  <a16:creationId xmlns:a16="http://schemas.microsoft.com/office/drawing/2014/main" id="{9E166BA0-9268-4419-9332-2D30C212397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07" name="Rectangle 206">
              <a:extLst>
                <a:ext uri="{FF2B5EF4-FFF2-40B4-BE49-F238E27FC236}">
                  <a16:creationId xmlns:a16="http://schemas.microsoft.com/office/drawing/2014/main" id="{B700C031-AA54-4DC7-B8A2-2569B3FA653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208" name="Freeform 34">
              <a:extLst>
                <a:ext uri="{FF2B5EF4-FFF2-40B4-BE49-F238E27FC236}">
                  <a16:creationId xmlns:a16="http://schemas.microsoft.com/office/drawing/2014/main" id="{03045EC8-ECC8-473F-8786-DE266F05B15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09" name="Freeform 35">
              <a:extLst>
                <a:ext uri="{FF2B5EF4-FFF2-40B4-BE49-F238E27FC236}">
                  <a16:creationId xmlns:a16="http://schemas.microsoft.com/office/drawing/2014/main" id="{9337EBA2-5088-4A44-8C0B-A6EE78989C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0" name="Freeform 36">
              <a:extLst>
                <a:ext uri="{FF2B5EF4-FFF2-40B4-BE49-F238E27FC236}">
                  <a16:creationId xmlns:a16="http://schemas.microsoft.com/office/drawing/2014/main" id="{3486A705-2593-45C9-A13E-8E2FB7C354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1" name="Freeform 37">
              <a:extLst>
                <a:ext uri="{FF2B5EF4-FFF2-40B4-BE49-F238E27FC236}">
                  <a16:creationId xmlns:a16="http://schemas.microsoft.com/office/drawing/2014/main" id="{F357321C-6DEE-4D02-A997-75E47EE0E0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2" name="Freeform 38">
              <a:extLst>
                <a:ext uri="{FF2B5EF4-FFF2-40B4-BE49-F238E27FC236}">
                  <a16:creationId xmlns:a16="http://schemas.microsoft.com/office/drawing/2014/main" id="{D0B8F87F-3530-4BCD-A8E5-C1B83707B5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3" name="Freeform 39">
              <a:extLst>
                <a:ext uri="{FF2B5EF4-FFF2-40B4-BE49-F238E27FC236}">
                  <a16:creationId xmlns:a16="http://schemas.microsoft.com/office/drawing/2014/main" id="{5BE86BA3-AB0E-4F70-A552-0D9EB9E98E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4" name="Freeform 40">
              <a:extLst>
                <a:ext uri="{FF2B5EF4-FFF2-40B4-BE49-F238E27FC236}">
                  <a16:creationId xmlns:a16="http://schemas.microsoft.com/office/drawing/2014/main" id="{DF5FE773-B9AE-4A3F-8EDC-165CE579BDC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5" name="Freeform 41">
              <a:extLst>
                <a:ext uri="{FF2B5EF4-FFF2-40B4-BE49-F238E27FC236}">
                  <a16:creationId xmlns:a16="http://schemas.microsoft.com/office/drawing/2014/main" id="{4A03D7BE-B358-4F8B-85EA-65E0CBF2D1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6" name="Freeform 42">
              <a:extLst>
                <a:ext uri="{FF2B5EF4-FFF2-40B4-BE49-F238E27FC236}">
                  <a16:creationId xmlns:a16="http://schemas.microsoft.com/office/drawing/2014/main" id="{A6548877-0957-435B-A419-389A278E57E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7" name="Freeform 43">
              <a:extLst>
                <a:ext uri="{FF2B5EF4-FFF2-40B4-BE49-F238E27FC236}">
                  <a16:creationId xmlns:a16="http://schemas.microsoft.com/office/drawing/2014/main" id="{B2D5EA95-9E60-468A-8DA1-40F05C9BDA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8" name="Freeform 44">
              <a:extLst>
                <a:ext uri="{FF2B5EF4-FFF2-40B4-BE49-F238E27FC236}">
                  <a16:creationId xmlns:a16="http://schemas.microsoft.com/office/drawing/2014/main" id="{C9B409CE-11E5-40D1-8C9B-86614EAE2A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9" name="Rectangle 218">
              <a:extLst>
                <a:ext uri="{FF2B5EF4-FFF2-40B4-BE49-F238E27FC236}">
                  <a16:creationId xmlns:a16="http://schemas.microsoft.com/office/drawing/2014/main" id="{9E594AF5-DB50-4227-AC2F-10EE5233C41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220" name="Freeform 46">
              <a:extLst>
                <a:ext uri="{FF2B5EF4-FFF2-40B4-BE49-F238E27FC236}">
                  <a16:creationId xmlns:a16="http://schemas.microsoft.com/office/drawing/2014/main" id="{9335DCAF-74A2-4994-B5BF-1C079A40A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1" name="Freeform 47">
              <a:extLst>
                <a:ext uri="{FF2B5EF4-FFF2-40B4-BE49-F238E27FC236}">
                  <a16:creationId xmlns:a16="http://schemas.microsoft.com/office/drawing/2014/main" id="{1DC8E1A2-0C6B-4BA9-85F4-3645AED5DEA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2" name="Freeform 48">
              <a:extLst>
                <a:ext uri="{FF2B5EF4-FFF2-40B4-BE49-F238E27FC236}">
                  <a16:creationId xmlns:a16="http://schemas.microsoft.com/office/drawing/2014/main" id="{28F38DE0-3BEE-441A-8212-E77DA2328A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3" name="Freeform 49">
              <a:extLst>
                <a:ext uri="{FF2B5EF4-FFF2-40B4-BE49-F238E27FC236}">
                  <a16:creationId xmlns:a16="http://schemas.microsoft.com/office/drawing/2014/main" id="{AE81208E-D239-496C-A312-506B0241B31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4" name="Freeform 50">
              <a:extLst>
                <a:ext uri="{FF2B5EF4-FFF2-40B4-BE49-F238E27FC236}">
                  <a16:creationId xmlns:a16="http://schemas.microsoft.com/office/drawing/2014/main" id="{242FE966-DDA4-4668-B8D6-C4B0D4C78E5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5" name="Freeform 51">
              <a:extLst>
                <a:ext uri="{FF2B5EF4-FFF2-40B4-BE49-F238E27FC236}">
                  <a16:creationId xmlns:a16="http://schemas.microsoft.com/office/drawing/2014/main" id="{FB0A5F60-550F-4025-9DCE-6F42A7C064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6" name="Freeform 52">
              <a:extLst>
                <a:ext uri="{FF2B5EF4-FFF2-40B4-BE49-F238E27FC236}">
                  <a16:creationId xmlns:a16="http://schemas.microsoft.com/office/drawing/2014/main" id="{D7B61D18-4A61-44C9-A809-40639E8C1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7" name="Freeform 53">
              <a:extLst>
                <a:ext uri="{FF2B5EF4-FFF2-40B4-BE49-F238E27FC236}">
                  <a16:creationId xmlns:a16="http://schemas.microsoft.com/office/drawing/2014/main" id="{CB26E7EB-DC12-4BA7-B5DE-09EF2C1D0A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8" name="Freeform 54">
              <a:extLst>
                <a:ext uri="{FF2B5EF4-FFF2-40B4-BE49-F238E27FC236}">
                  <a16:creationId xmlns:a16="http://schemas.microsoft.com/office/drawing/2014/main" id="{921237B4-9D85-4611-851F-5DBD71544A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9" name="Freeform 55">
              <a:extLst>
                <a:ext uri="{FF2B5EF4-FFF2-40B4-BE49-F238E27FC236}">
                  <a16:creationId xmlns:a16="http://schemas.microsoft.com/office/drawing/2014/main" id="{C91509DE-9FAA-4E84-BCC1-CDDBEA8AC0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30" name="Freeform 56">
              <a:extLst>
                <a:ext uri="{FF2B5EF4-FFF2-40B4-BE49-F238E27FC236}">
                  <a16:creationId xmlns:a16="http://schemas.microsoft.com/office/drawing/2014/main" id="{C7029B06-6A09-4E46-BA86-F3C66DBDD4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31" name="Freeform 57">
              <a:extLst>
                <a:ext uri="{FF2B5EF4-FFF2-40B4-BE49-F238E27FC236}">
                  <a16:creationId xmlns:a16="http://schemas.microsoft.com/office/drawing/2014/main" id="{FF4ACFBF-D1F2-47B1-B0EB-F08C6508BD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32" name="Freeform 58">
              <a:extLst>
                <a:ext uri="{FF2B5EF4-FFF2-40B4-BE49-F238E27FC236}">
                  <a16:creationId xmlns:a16="http://schemas.microsoft.com/office/drawing/2014/main" id="{A6FD1991-3A0E-4F63-BAD9-A98C2986048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grpSp>
      <p:sp>
        <p:nvSpPr>
          <p:cNvPr id="2" name="Title 1">
            <a:extLst>
              <a:ext uri="{FF2B5EF4-FFF2-40B4-BE49-F238E27FC236}">
                <a16:creationId xmlns:a16="http://schemas.microsoft.com/office/drawing/2014/main" id="{0A6BCF94-F108-4D92-8C4F-CD9273947A31}"/>
              </a:ext>
            </a:extLst>
          </p:cNvPr>
          <p:cNvSpPr>
            <a:spLocks noGrp="1"/>
          </p:cNvSpPr>
          <p:nvPr>
            <p:ph type="title"/>
          </p:nvPr>
        </p:nvSpPr>
        <p:spPr>
          <a:xfrm>
            <a:off x="7962518" y="174603"/>
            <a:ext cx="4103975" cy="865304"/>
          </a:xfrm>
        </p:spPr>
        <p:txBody>
          <a:bodyPr>
            <a:noAutofit/>
          </a:bodyPr>
          <a:lstStyle/>
          <a:p>
            <a:r>
              <a:rPr lang="en-US" sz="2000" dirty="0"/>
              <a:t>1) Optimized Voice Search/voice </a:t>
            </a:r>
            <a:r>
              <a:rPr lang="en-US" sz="2000" dirty="0" err="1"/>
              <a:t>Assitants</a:t>
            </a:r>
            <a:endParaRPr lang="en-US" sz="2000" dirty="0"/>
          </a:p>
        </p:txBody>
      </p:sp>
      <p:sp>
        <p:nvSpPr>
          <p:cNvPr id="3" name="Content Placeholder 2">
            <a:extLst>
              <a:ext uri="{FF2B5EF4-FFF2-40B4-BE49-F238E27FC236}">
                <a16:creationId xmlns:a16="http://schemas.microsoft.com/office/drawing/2014/main" id="{78399AB7-9E36-4EAD-B44A-9E0CEA24AACE}"/>
              </a:ext>
            </a:extLst>
          </p:cNvPr>
          <p:cNvSpPr>
            <a:spLocks noGrp="1"/>
          </p:cNvSpPr>
          <p:nvPr>
            <p:ph idx="1"/>
          </p:nvPr>
        </p:nvSpPr>
        <p:spPr>
          <a:xfrm>
            <a:off x="7962519" y="1093788"/>
            <a:ext cx="3896106" cy="5383819"/>
          </a:xfrm>
        </p:spPr>
        <p:txBody>
          <a:bodyPr>
            <a:normAutofit fontScale="92500" lnSpcReduction="20000"/>
          </a:bodyPr>
          <a:lstStyle/>
          <a:p>
            <a:pPr>
              <a:lnSpc>
                <a:spcPct val="110000"/>
              </a:lnSpc>
            </a:pPr>
            <a:r>
              <a:rPr lang="en-US" sz="1500" dirty="0"/>
              <a:t>When it comes to voice searching it can helpful. I believe that it helps because some people cannot text and drive at the same.</a:t>
            </a:r>
          </a:p>
          <a:p>
            <a:pPr>
              <a:lnSpc>
                <a:spcPct val="110000"/>
              </a:lnSpc>
            </a:pPr>
            <a:r>
              <a:rPr lang="en-US" sz="1500" dirty="0"/>
              <a:t>Pros: can help when we can’t use the phone because we occupied with something. For example, it can help people with disabilities. (</a:t>
            </a:r>
            <a:r>
              <a:rPr lang="en-US" sz="1500" dirty="0" err="1"/>
              <a:t>Pribanic-</a:t>
            </a:r>
            <a:r>
              <a:rPr lang="en-US" sz="1500" i="1" dirty="0" err="1"/>
              <a:t>TechTunnel</a:t>
            </a:r>
            <a:r>
              <a:rPr lang="en-US" sz="1500" dirty="0"/>
              <a:t>)</a:t>
            </a:r>
          </a:p>
          <a:p>
            <a:pPr>
              <a:lnSpc>
                <a:spcPct val="110000"/>
              </a:lnSpc>
            </a:pPr>
            <a:r>
              <a:rPr lang="en-US" sz="1500" dirty="0"/>
              <a:t>Cons: Sometimes can causes issue. You could accidently say the wrong thing and mess with another app or something online you own. Also you can get distracted from actually what your doing and potentially mess it up. Its kinda has a limit it seems like to some things. Also if it has a delay it can cause issues of how you get things(</a:t>
            </a:r>
            <a:r>
              <a:rPr lang="en-US" sz="1500" dirty="0" err="1"/>
              <a:t>Pribanic-</a:t>
            </a:r>
            <a:r>
              <a:rPr lang="en-US" sz="1500" i="1" dirty="0" err="1"/>
              <a:t>TechTunnel</a:t>
            </a:r>
            <a:r>
              <a:rPr lang="en-US" sz="1500" dirty="0"/>
              <a:t>)</a:t>
            </a:r>
          </a:p>
          <a:p>
            <a:pPr>
              <a:lnSpc>
                <a:spcPct val="110000"/>
              </a:lnSpc>
            </a:pPr>
            <a:r>
              <a:rPr lang="en-US" sz="1500" dirty="0"/>
              <a:t>A pro and con I feel like is spelling because I actually can relate to this. It is helpful because it might be able to help us spell something correctly we don’t know how to, however it might hear us incorrectly and not search or write it correctly.</a:t>
            </a:r>
          </a:p>
          <a:p>
            <a:pPr>
              <a:lnSpc>
                <a:spcPct val="110000"/>
              </a:lnSpc>
            </a:pPr>
            <a:r>
              <a:rPr lang="en-US" sz="1500" dirty="0"/>
              <a:t>First introduced by Google in 2011and grew more popular in 2019 (</a:t>
            </a:r>
            <a:r>
              <a:rPr lang="en-US" sz="1500" dirty="0" err="1"/>
              <a:t>Kundariya-</a:t>
            </a:r>
            <a:r>
              <a:rPr lang="en-US" sz="1500" i="1" dirty="0" err="1"/>
              <a:t>Hubspot</a:t>
            </a:r>
            <a:r>
              <a:rPr lang="en-US" sz="1500" dirty="0"/>
              <a:t>) </a:t>
            </a:r>
          </a:p>
        </p:txBody>
      </p:sp>
      <p:pic>
        <p:nvPicPr>
          <p:cNvPr id="6" name="Picture 5" descr="A picture containing company name&#10;&#10;Description automatically generated">
            <a:extLst>
              <a:ext uri="{FF2B5EF4-FFF2-40B4-BE49-F238E27FC236}">
                <a16:creationId xmlns:a16="http://schemas.microsoft.com/office/drawing/2014/main" id="{2B208993-5907-C8AC-7A9C-329F0BABE3EB}"/>
              </a:ext>
            </a:extLst>
          </p:cNvPr>
          <p:cNvPicPr>
            <a:picLocks noChangeAspect="1"/>
          </p:cNvPicPr>
          <p:nvPr/>
        </p:nvPicPr>
        <p:blipFill>
          <a:blip r:embed="rId5"/>
          <a:stretch>
            <a:fillRect/>
          </a:stretch>
        </p:blipFill>
        <p:spPr>
          <a:xfrm>
            <a:off x="309562" y="174602"/>
            <a:ext cx="3502212" cy="2503535"/>
          </a:xfrm>
          <a:prstGeom prst="rect">
            <a:avLst/>
          </a:prstGeom>
        </p:spPr>
      </p:pic>
      <p:pic>
        <p:nvPicPr>
          <p:cNvPr id="8" name="Picture 7" descr="A picture containing text, indoor, close&#10;&#10;Description automatically generated">
            <a:extLst>
              <a:ext uri="{FF2B5EF4-FFF2-40B4-BE49-F238E27FC236}">
                <a16:creationId xmlns:a16="http://schemas.microsoft.com/office/drawing/2014/main" id="{BA9B36E1-A778-ACB8-933F-39045B0FE7EF}"/>
              </a:ext>
            </a:extLst>
          </p:cNvPr>
          <p:cNvPicPr>
            <a:picLocks noChangeAspect="1"/>
          </p:cNvPicPr>
          <p:nvPr/>
        </p:nvPicPr>
        <p:blipFill>
          <a:blip r:embed="rId6"/>
          <a:stretch>
            <a:fillRect/>
          </a:stretch>
        </p:blipFill>
        <p:spPr>
          <a:xfrm>
            <a:off x="3108189" y="3627644"/>
            <a:ext cx="3768861" cy="2511593"/>
          </a:xfrm>
          <a:prstGeom prst="rect">
            <a:avLst/>
          </a:prstGeom>
        </p:spPr>
      </p:pic>
    </p:spTree>
    <p:extLst>
      <p:ext uri="{BB962C8B-B14F-4D97-AF65-F5344CB8AC3E}">
        <p14:creationId xmlns:p14="http://schemas.microsoft.com/office/powerpoint/2010/main" val="352766924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grpSp>
        <p:nvGrpSpPr>
          <p:cNvPr id="174" name="Group 173">
            <a:extLst>
              <a:ext uri="{FF2B5EF4-FFF2-40B4-BE49-F238E27FC236}">
                <a16:creationId xmlns:a16="http://schemas.microsoft.com/office/drawing/2014/main" id="{8E1DDAD8-1D10-4640-A034-BE90015E37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75" name="Rectangle 174">
              <a:extLst>
                <a:ext uri="{FF2B5EF4-FFF2-40B4-BE49-F238E27FC236}">
                  <a16:creationId xmlns:a16="http://schemas.microsoft.com/office/drawing/2014/main" id="{52FE7688-721D-4A97-B007-BDE056094D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6" name="Picture 2">
              <a:extLst>
                <a:ext uri="{FF2B5EF4-FFF2-40B4-BE49-F238E27FC236}">
                  <a16:creationId xmlns:a16="http://schemas.microsoft.com/office/drawing/2014/main" id="{9E73A810-8571-4A9D-A3CB-336933AB4C0E}"/>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pic>
        <p:nvPicPr>
          <p:cNvPr id="4" name="Picture 3" descr="close up of circuit board">
            <a:extLst>
              <a:ext uri="{FF2B5EF4-FFF2-40B4-BE49-F238E27FC236}">
                <a16:creationId xmlns:a16="http://schemas.microsoft.com/office/drawing/2014/main" id="{4B216623-4B59-4FC0-8E90-468349035D24}"/>
              </a:ext>
            </a:extLst>
          </p:cNvPr>
          <p:cNvPicPr>
            <a:picLocks noChangeAspect="1"/>
          </p:cNvPicPr>
          <p:nvPr/>
        </p:nvPicPr>
        <p:blipFill rotWithShape="1">
          <a:blip r:embed="rId4">
            <a:alphaModFix amt="30000"/>
          </a:blip>
          <a:srcRect l="17220" r="9210" b="-1"/>
          <a:stretch/>
        </p:blipFill>
        <p:spPr>
          <a:xfrm>
            <a:off x="-5597" y="10"/>
            <a:ext cx="7558541" cy="6857990"/>
          </a:xfrm>
          <a:prstGeom prst="rect">
            <a:avLst/>
          </a:prstGeom>
        </p:spPr>
      </p:pic>
      <p:grpSp>
        <p:nvGrpSpPr>
          <p:cNvPr id="178" name="Group 177">
            <a:extLst>
              <a:ext uri="{FF2B5EF4-FFF2-40B4-BE49-F238E27FC236}">
                <a16:creationId xmlns:a16="http://schemas.microsoft.com/office/drawing/2014/main" id="{FD642FB6-2808-4BC5-AE0B-7302C24B78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179" name="Rectangle 178">
              <a:extLst>
                <a:ext uri="{FF2B5EF4-FFF2-40B4-BE49-F238E27FC236}">
                  <a16:creationId xmlns:a16="http://schemas.microsoft.com/office/drawing/2014/main" id="{0B0B8F04-D9A7-48E5-A29C-51A66B59DFF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sp>
        <p:sp>
          <p:nvSpPr>
            <p:cNvPr id="180" name="Freeform 6">
              <a:extLst>
                <a:ext uri="{FF2B5EF4-FFF2-40B4-BE49-F238E27FC236}">
                  <a16:creationId xmlns:a16="http://schemas.microsoft.com/office/drawing/2014/main" id="{D6D18883-6BFF-42BB-8088-FCCF83F9CFC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81" name="Freeform 7">
              <a:extLst>
                <a:ext uri="{FF2B5EF4-FFF2-40B4-BE49-F238E27FC236}">
                  <a16:creationId xmlns:a16="http://schemas.microsoft.com/office/drawing/2014/main" id="{1D0FEFB3-A009-4D0F-9107-C0B17786FB0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82" name="Rectangle 181">
              <a:extLst>
                <a:ext uri="{FF2B5EF4-FFF2-40B4-BE49-F238E27FC236}">
                  <a16:creationId xmlns:a16="http://schemas.microsoft.com/office/drawing/2014/main" id="{78E86C7F-B981-4448-8A1A-856F7124FF4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sp>
        <p:sp>
          <p:nvSpPr>
            <p:cNvPr id="183" name="Freeform 9">
              <a:extLst>
                <a:ext uri="{FF2B5EF4-FFF2-40B4-BE49-F238E27FC236}">
                  <a16:creationId xmlns:a16="http://schemas.microsoft.com/office/drawing/2014/main" id="{4C6CFFD9-BA00-4184-8310-5FC9550954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84" name="Freeform 10">
              <a:extLst>
                <a:ext uri="{FF2B5EF4-FFF2-40B4-BE49-F238E27FC236}">
                  <a16:creationId xmlns:a16="http://schemas.microsoft.com/office/drawing/2014/main" id="{A1892DF3-4848-496C-8664-DFD32EE250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85" name="Freeform 11">
              <a:extLst>
                <a:ext uri="{FF2B5EF4-FFF2-40B4-BE49-F238E27FC236}">
                  <a16:creationId xmlns:a16="http://schemas.microsoft.com/office/drawing/2014/main" id="{D6DB8C30-651E-4D8F-A70C-163FC58427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86" name="Freeform 12">
              <a:extLst>
                <a:ext uri="{FF2B5EF4-FFF2-40B4-BE49-F238E27FC236}">
                  <a16:creationId xmlns:a16="http://schemas.microsoft.com/office/drawing/2014/main" id="{563DFB81-F969-4F44-BA6C-6347956423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87" name="Freeform 13">
              <a:extLst>
                <a:ext uri="{FF2B5EF4-FFF2-40B4-BE49-F238E27FC236}">
                  <a16:creationId xmlns:a16="http://schemas.microsoft.com/office/drawing/2014/main" id="{8E5DE346-AFCA-40DA-B5E2-93A86EA54C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88" name="Freeform 14">
              <a:extLst>
                <a:ext uri="{FF2B5EF4-FFF2-40B4-BE49-F238E27FC236}">
                  <a16:creationId xmlns:a16="http://schemas.microsoft.com/office/drawing/2014/main" id="{77A34306-2AE8-43D0-9686-E97B3B53FE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89" name="Freeform 15">
              <a:extLst>
                <a:ext uri="{FF2B5EF4-FFF2-40B4-BE49-F238E27FC236}">
                  <a16:creationId xmlns:a16="http://schemas.microsoft.com/office/drawing/2014/main" id="{B9CC10F0-FFCD-4CB9-AF4C-22722D20B7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90" name="Freeform 16">
              <a:extLst>
                <a:ext uri="{FF2B5EF4-FFF2-40B4-BE49-F238E27FC236}">
                  <a16:creationId xmlns:a16="http://schemas.microsoft.com/office/drawing/2014/main" id="{2A6B0E38-C962-4491-BFDA-75378B4D674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91" name="Freeform 17">
              <a:extLst>
                <a:ext uri="{FF2B5EF4-FFF2-40B4-BE49-F238E27FC236}">
                  <a16:creationId xmlns:a16="http://schemas.microsoft.com/office/drawing/2014/main" id="{655F640B-8407-487C-8696-F47451478E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92" name="Freeform 18">
              <a:extLst>
                <a:ext uri="{FF2B5EF4-FFF2-40B4-BE49-F238E27FC236}">
                  <a16:creationId xmlns:a16="http://schemas.microsoft.com/office/drawing/2014/main" id="{FAB4F099-4FF6-4410-A5B9-2A5355719C9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93" name="Freeform 19">
              <a:extLst>
                <a:ext uri="{FF2B5EF4-FFF2-40B4-BE49-F238E27FC236}">
                  <a16:creationId xmlns:a16="http://schemas.microsoft.com/office/drawing/2014/main" id="{6FE80B6E-3DA9-4304-9925-12E578C4E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94" name="Freeform 20">
              <a:extLst>
                <a:ext uri="{FF2B5EF4-FFF2-40B4-BE49-F238E27FC236}">
                  <a16:creationId xmlns:a16="http://schemas.microsoft.com/office/drawing/2014/main" id="{67D1CB75-0CBA-4E13-924C-21F221D7BF6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95" name="Freeform 21">
              <a:extLst>
                <a:ext uri="{FF2B5EF4-FFF2-40B4-BE49-F238E27FC236}">
                  <a16:creationId xmlns:a16="http://schemas.microsoft.com/office/drawing/2014/main" id="{F2CC783B-FA45-4777-A76A-982B285C7C4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96" name="Freeform 22">
              <a:extLst>
                <a:ext uri="{FF2B5EF4-FFF2-40B4-BE49-F238E27FC236}">
                  <a16:creationId xmlns:a16="http://schemas.microsoft.com/office/drawing/2014/main" id="{D68F4DD3-D736-4B78-972E-F5128CFBE7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97" name="Freeform 23">
              <a:extLst>
                <a:ext uri="{FF2B5EF4-FFF2-40B4-BE49-F238E27FC236}">
                  <a16:creationId xmlns:a16="http://schemas.microsoft.com/office/drawing/2014/main" id="{B14AF103-15B3-4796-A71A-297D37E176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98" name="Freeform 24">
              <a:extLst>
                <a:ext uri="{FF2B5EF4-FFF2-40B4-BE49-F238E27FC236}">
                  <a16:creationId xmlns:a16="http://schemas.microsoft.com/office/drawing/2014/main" id="{B0B240FB-0453-4B6F-9F9B-C2C3305AC5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99" name="Freeform 25">
              <a:extLst>
                <a:ext uri="{FF2B5EF4-FFF2-40B4-BE49-F238E27FC236}">
                  <a16:creationId xmlns:a16="http://schemas.microsoft.com/office/drawing/2014/main" id="{EBBBDCEE-433E-40F3-B49D-375CB162A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00" name="Freeform 26">
              <a:extLst>
                <a:ext uri="{FF2B5EF4-FFF2-40B4-BE49-F238E27FC236}">
                  <a16:creationId xmlns:a16="http://schemas.microsoft.com/office/drawing/2014/main" id="{09B123C6-141E-4A37-B5A7-27E7764FA1F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01" name="Freeform 27">
              <a:extLst>
                <a:ext uri="{FF2B5EF4-FFF2-40B4-BE49-F238E27FC236}">
                  <a16:creationId xmlns:a16="http://schemas.microsoft.com/office/drawing/2014/main" id="{1FA1F521-36A1-49FF-84A7-229E8970F7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02" name="Freeform 28">
              <a:extLst>
                <a:ext uri="{FF2B5EF4-FFF2-40B4-BE49-F238E27FC236}">
                  <a16:creationId xmlns:a16="http://schemas.microsoft.com/office/drawing/2014/main" id="{DE512F89-D901-4487-A42C-02345EC5FC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03" name="Freeform 29">
              <a:extLst>
                <a:ext uri="{FF2B5EF4-FFF2-40B4-BE49-F238E27FC236}">
                  <a16:creationId xmlns:a16="http://schemas.microsoft.com/office/drawing/2014/main" id="{ED3ED0E5-3226-4B78-B3EA-C591824B8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04" name="Freeform 30">
              <a:extLst>
                <a:ext uri="{FF2B5EF4-FFF2-40B4-BE49-F238E27FC236}">
                  <a16:creationId xmlns:a16="http://schemas.microsoft.com/office/drawing/2014/main" id="{9CBB1F68-B6DE-4ECF-B20F-328F9811E2F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05" name="Freeform 31">
              <a:extLst>
                <a:ext uri="{FF2B5EF4-FFF2-40B4-BE49-F238E27FC236}">
                  <a16:creationId xmlns:a16="http://schemas.microsoft.com/office/drawing/2014/main" id="{A566C551-9523-4D97-A8CF-5C91F436C5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06" name="Freeform 32">
              <a:extLst>
                <a:ext uri="{FF2B5EF4-FFF2-40B4-BE49-F238E27FC236}">
                  <a16:creationId xmlns:a16="http://schemas.microsoft.com/office/drawing/2014/main" id="{9E166BA0-9268-4419-9332-2D30C212397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07" name="Rectangle 206">
              <a:extLst>
                <a:ext uri="{FF2B5EF4-FFF2-40B4-BE49-F238E27FC236}">
                  <a16:creationId xmlns:a16="http://schemas.microsoft.com/office/drawing/2014/main" id="{B700C031-AA54-4DC7-B8A2-2569B3FA653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sp>
        <p:sp>
          <p:nvSpPr>
            <p:cNvPr id="208" name="Freeform 34">
              <a:extLst>
                <a:ext uri="{FF2B5EF4-FFF2-40B4-BE49-F238E27FC236}">
                  <a16:creationId xmlns:a16="http://schemas.microsoft.com/office/drawing/2014/main" id="{03045EC8-ECC8-473F-8786-DE266F05B15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09" name="Freeform 35">
              <a:extLst>
                <a:ext uri="{FF2B5EF4-FFF2-40B4-BE49-F238E27FC236}">
                  <a16:creationId xmlns:a16="http://schemas.microsoft.com/office/drawing/2014/main" id="{9337EBA2-5088-4A44-8C0B-A6EE78989C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10" name="Freeform 36">
              <a:extLst>
                <a:ext uri="{FF2B5EF4-FFF2-40B4-BE49-F238E27FC236}">
                  <a16:creationId xmlns:a16="http://schemas.microsoft.com/office/drawing/2014/main" id="{3486A705-2593-45C9-A13E-8E2FB7C354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11" name="Freeform 37">
              <a:extLst>
                <a:ext uri="{FF2B5EF4-FFF2-40B4-BE49-F238E27FC236}">
                  <a16:creationId xmlns:a16="http://schemas.microsoft.com/office/drawing/2014/main" id="{F357321C-6DEE-4D02-A997-75E47EE0E0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12" name="Freeform 38">
              <a:extLst>
                <a:ext uri="{FF2B5EF4-FFF2-40B4-BE49-F238E27FC236}">
                  <a16:creationId xmlns:a16="http://schemas.microsoft.com/office/drawing/2014/main" id="{D0B8F87F-3530-4BCD-A8E5-C1B83707B5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13" name="Freeform 39">
              <a:extLst>
                <a:ext uri="{FF2B5EF4-FFF2-40B4-BE49-F238E27FC236}">
                  <a16:creationId xmlns:a16="http://schemas.microsoft.com/office/drawing/2014/main" id="{5BE86BA3-AB0E-4F70-A552-0D9EB9E98E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14" name="Freeform 40">
              <a:extLst>
                <a:ext uri="{FF2B5EF4-FFF2-40B4-BE49-F238E27FC236}">
                  <a16:creationId xmlns:a16="http://schemas.microsoft.com/office/drawing/2014/main" id="{DF5FE773-B9AE-4A3F-8EDC-165CE579BDC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15" name="Freeform 41">
              <a:extLst>
                <a:ext uri="{FF2B5EF4-FFF2-40B4-BE49-F238E27FC236}">
                  <a16:creationId xmlns:a16="http://schemas.microsoft.com/office/drawing/2014/main" id="{4A03D7BE-B358-4F8B-85EA-65E0CBF2D1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16" name="Freeform 42">
              <a:extLst>
                <a:ext uri="{FF2B5EF4-FFF2-40B4-BE49-F238E27FC236}">
                  <a16:creationId xmlns:a16="http://schemas.microsoft.com/office/drawing/2014/main" id="{A6548877-0957-435B-A419-389A278E57E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17" name="Freeform 43">
              <a:extLst>
                <a:ext uri="{FF2B5EF4-FFF2-40B4-BE49-F238E27FC236}">
                  <a16:creationId xmlns:a16="http://schemas.microsoft.com/office/drawing/2014/main" id="{B2D5EA95-9E60-468A-8DA1-40F05C9BDA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18" name="Freeform 44">
              <a:extLst>
                <a:ext uri="{FF2B5EF4-FFF2-40B4-BE49-F238E27FC236}">
                  <a16:creationId xmlns:a16="http://schemas.microsoft.com/office/drawing/2014/main" id="{C9B409CE-11E5-40D1-8C9B-86614EAE2A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19" name="Rectangle 218">
              <a:extLst>
                <a:ext uri="{FF2B5EF4-FFF2-40B4-BE49-F238E27FC236}">
                  <a16:creationId xmlns:a16="http://schemas.microsoft.com/office/drawing/2014/main" id="{9E594AF5-DB50-4227-AC2F-10EE5233C41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sp>
        <p:sp>
          <p:nvSpPr>
            <p:cNvPr id="220" name="Freeform 46">
              <a:extLst>
                <a:ext uri="{FF2B5EF4-FFF2-40B4-BE49-F238E27FC236}">
                  <a16:creationId xmlns:a16="http://schemas.microsoft.com/office/drawing/2014/main" id="{9335DCAF-74A2-4994-B5BF-1C079A40A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21" name="Freeform 47">
              <a:extLst>
                <a:ext uri="{FF2B5EF4-FFF2-40B4-BE49-F238E27FC236}">
                  <a16:creationId xmlns:a16="http://schemas.microsoft.com/office/drawing/2014/main" id="{1DC8E1A2-0C6B-4BA9-85F4-3645AED5DEA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22" name="Freeform 48">
              <a:extLst>
                <a:ext uri="{FF2B5EF4-FFF2-40B4-BE49-F238E27FC236}">
                  <a16:creationId xmlns:a16="http://schemas.microsoft.com/office/drawing/2014/main" id="{28F38DE0-3BEE-441A-8212-E77DA2328A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23" name="Freeform 49">
              <a:extLst>
                <a:ext uri="{FF2B5EF4-FFF2-40B4-BE49-F238E27FC236}">
                  <a16:creationId xmlns:a16="http://schemas.microsoft.com/office/drawing/2014/main" id="{AE81208E-D239-496C-A312-506B0241B31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24" name="Freeform 50">
              <a:extLst>
                <a:ext uri="{FF2B5EF4-FFF2-40B4-BE49-F238E27FC236}">
                  <a16:creationId xmlns:a16="http://schemas.microsoft.com/office/drawing/2014/main" id="{242FE966-DDA4-4668-B8D6-C4B0D4C78E5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25" name="Freeform 51">
              <a:extLst>
                <a:ext uri="{FF2B5EF4-FFF2-40B4-BE49-F238E27FC236}">
                  <a16:creationId xmlns:a16="http://schemas.microsoft.com/office/drawing/2014/main" id="{FB0A5F60-550F-4025-9DCE-6F42A7C064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26" name="Freeform 52">
              <a:extLst>
                <a:ext uri="{FF2B5EF4-FFF2-40B4-BE49-F238E27FC236}">
                  <a16:creationId xmlns:a16="http://schemas.microsoft.com/office/drawing/2014/main" id="{D7B61D18-4A61-44C9-A809-40639E8C1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27" name="Freeform 53">
              <a:extLst>
                <a:ext uri="{FF2B5EF4-FFF2-40B4-BE49-F238E27FC236}">
                  <a16:creationId xmlns:a16="http://schemas.microsoft.com/office/drawing/2014/main" id="{CB26E7EB-DC12-4BA7-B5DE-09EF2C1D0A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28" name="Freeform 54">
              <a:extLst>
                <a:ext uri="{FF2B5EF4-FFF2-40B4-BE49-F238E27FC236}">
                  <a16:creationId xmlns:a16="http://schemas.microsoft.com/office/drawing/2014/main" id="{921237B4-9D85-4611-851F-5DBD71544A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29" name="Freeform 55">
              <a:extLst>
                <a:ext uri="{FF2B5EF4-FFF2-40B4-BE49-F238E27FC236}">
                  <a16:creationId xmlns:a16="http://schemas.microsoft.com/office/drawing/2014/main" id="{C91509DE-9FAA-4E84-BCC1-CDDBEA8AC0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30" name="Freeform 56">
              <a:extLst>
                <a:ext uri="{FF2B5EF4-FFF2-40B4-BE49-F238E27FC236}">
                  <a16:creationId xmlns:a16="http://schemas.microsoft.com/office/drawing/2014/main" id="{C7029B06-6A09-4E46-BA86-F3C66DBDD4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31" name="Freeform 57">
              <a:extLst>
                <a:ext uri="{FF2B5EF4-FFF2-40B4-BE49-F238E27FC236}">
                  <a16:creationId xmlns:a16="http://schemas.microsoft.com/office/drawing/2014/main" id="{FF4ACFBF-D1F2-47B1-B0EB-F08C6508BD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32" name="Freeform 58">
              <a:extLst>
                <a:ext uri="{FF2B5EF4-FFF2-40B4-BE49-F238E27FC236}">
                  <a16:creationId xmlns:a16="http://schemas.microsoft.com/office/drawing/2014/main" id="{A6FD1991-3A0E-4F63-BAD9-A98C2986048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grpSp>
      <p:sp>
        <p:nvSpPr>
          <p:cNvPr id="2" name="Title 1">
            <a:extLst>
              <a:ext uri="{FF2B5EF4-FFF2-40B4-BE49-F238E27FC236}">
                <a16:creationId xmlns:a16="http://schemas.microsoft.com/office/drawing/2014/main" id="{0A6BCF94-F108-4D92-8C4F-CD9273947A31}"/>
              </a:ext>
            </a:extLst>
          </p:cNvPr>
          <p:cNvSpPr>
            <a:spLocks noGrp="1"/>
          </p:cNvSpPr>
          <p:nvPr>
            <p:ph type="title"/>
          </p:nvPr>
        </p:nvSpPr>
        <p:spPr>
          <a:xfrm>
            <a:off x="8010558" y="142876"/>
            <a:ext cx="3724656" cy="1040420"/>
          </a:xfrm>
        </p:spPr>
        <p:txBody>
          <a:bodyPr>
            <a:normAutofit/>
          </a:bodyPr>
          <a:lstStyle/>
          <a:p>
            <a:r>
              <a:rPr lang="en-US" sz="3200" dirty="0"/>
              <a:t>2) Dark Mode Standardization</a:t>
            </a:r>
          </a:p>
        </p:txBody>
      </p:sp>
      <p:sp>
        <p:nvSpPr>
          <p:cNvPr id="3" name="Content Placeholder 2">
            <a:extLst>
              <a:ext uri="{FF2B5EF4-FFF2-40B4-BE49-F238E27FC236}">
                <a16:creationId xmlns:a16="http://schemas.microsoft.com/office/drawing/2014/main" id="{78399AB7-9E36-4EAD-B44A-9E0CEA24AACE}"/>
              </a:ext>
            </a:extLst>
          </p:cNvPr>
          <p:cNvSpPr>
            <a:spLocks noGrp="1"/>
          </p:cNvSpPr>
          <p:nvPr>
            <p:ph idx="1"/>
          </p:nvPr>
        </p:nvSpPr>
        <p:spPr>
          <a:xfrm>
            <a:off x="7962519" y="1093788"/>
            <a:ext cx="3896106" cy="5383819"/>
          </a:xfrm>
        </p:spPr>
        <p:txBody>
          <a:bodyPr>
            <a:normAutofit lnSpcReduction="10000"/>
          </a:bodyPr>
          <a:lstStyle/>
          <a:p>
            <a:pPr>
              <a:lnSpc>
                <a:spcPct val="110000"/>
              </a:lnSpc>
            </a:pPr>
            <a:r>
              <a:rPr lang="en-US" sz="1500" dirty="0"/>
              <a:t>My opinion on this is can be helpful. It gives users the opportunity to use it in many different ways  </a:t>
            </a:r>
          </a:p>
          <a:p>
            <a:pPr>
              <a:lnSpc>
                <a:spcPct val="110000"/>
              </a:lnSpc>
            </a:pPr>
            <a:r>
              <a:rPr lang="en-US" sz="1500" dirty="0"/>
              <a:t>Pros: Some people are sensitive to light. It also can be helpful in terms of design, </a:t>
            </a:r>
            <a:r>
              <a:rPr lang="en-US" sz="1500" dirty="0" err="1"/>
              <a:t>cuz</a:t>
            </a:r>
            <a:r>
              <a:rPr lang="en-US" sz="1500" dirty="0"/>
              <a:t> it can make things pop (</a:t>
            </a:r>
            <a:r>
              <a:rPr lang="en-US" sz="1500" i="1" dirty="0"/>
              <a:t>TBH Creative</a:t>
            </a:r>
            <a:r>
              <a:rPr lang="en-US" sz="1500" dirty="0"/>
              <a:t>)</a:t>
            </a:r>
          </a:p>
          <a:p>
            <a:pPr>
              <a:lnSpc>
                <a:spcPct val="110000"/>
              </a:lnSpc>
            </a:pPr>
            <a:r>
              <a:rPr lang="en-US" sz="1500" dirty="0"/>
              <a:t>Cons: It can not always be the best for the eye, like according to </a:t>
            </a:r>
            <a:r>
              <a:rPr lang="en-US" sz="1500" i="1" dirty="0"/>
              <a:t>Forbes</a:t>
            </a:r>
            <a:r>
              <a:rPr lang="en-US" sz="1500" dirty="0"/>
              <a:t>, it could cause even maybe a eye strain.(Lunn-</a:t>
            </a:r>
            <a:r>
              <a:rPr lang="en-US" sz="1500" i="1" dirty="0"/>
              <a:t>Forbes</a:t>
            </a:r>
            <a:r>
              <a:rPr lang="en-US" sz="1500" dirty="0"/>
              <a:t>) It also might make hard to read text that is lighter in a bright lit room or environment. (Lunn-</a:t>
            </a:r>
            <a:r>
              <a:rPr lang="en-US" sz="1500" i="1" dirty="0"/>
              <a:t>Forbes</a:t>
            </a:r>
            <a:r>
              <a:rPr lang="en-US" sz="1500" dirty="0"/>
              <a:t>) </a:t>
            </a:r>
          </a:p>
          <a:p>
            <a:pPr>
              <a:lnSpc>
                <a:spcPct val="110000"/>
              </a:lnSpc>
            </a:pPr>
            <a:r>
              <a:rPr lang="en-US" sz="1500" dirty="0"/>
              <a:t>Websites sometimes have a toggle mode for light/dark mode. Some are automatically already dark because of the web design.</a:t>
            </a:r>
          </a:p>
          <a:p>
            <a:pPr>
              <a:lnSpc>
                <a:spcPct val="110000"/>
              </a:lnSpc>
            </a:pPr>
            <a:r>
              <a:rPr lang="en-US" sz="1500" dirty="0"/>
              <a:t>One thing I do know is that it can/can’t help with sleep with having a screen darker. Bright lights can interfere with how it affects you trying to fall asleep where others make struggle to fall asleep for looking at the screen to long.</a:t>
            </a:r>
          </a:p>
        </p:txBody>
      </p:sp>
      <p:pic>
        <p:nvPicPr>
          <p:cNvPr id="12" name="Picture 11" descr="A picture containing text, keyboard, computer, electronics&#10;&#10;Description automatically generated">
            <a:extLst>
              <a:ext uri="{FF2B5EF4-FFF2-40B4-BE49-F238E27FC236}">
                <a16:creationId xmlns:a16="http://schemas.microsoft.com/office/drawing/2014/main" id="{A2CC6038-C57B-9EF9-07AE-3AA8660CE74C}"/>
              </a:ext>
            </a:extLst>
          </p:cNvPr>
          <p:cNvPicPr>
            <a:picLocks noChangeAspect="1"/>
          </p:cNvPicPr>
          <p:nvPr/>
        </p:nvPicPr>
        <p:blipFill>
          <a:blip r:embed="rId5"/>
          <a:stretch>
            <a:fillRect/>
          </a:stretch>
        </p:blipFill>
        <p:spPr>
          <a:xfrm>
            <a:off x="1184493" y="1444615"/>
            <a:ext cx="5583846" cy="3721110"/>
          </a:xfrm>
          <a:prstGeom prst="rect">
            <a:avLst/>
          </a:prstGeom>
        </p:spPr>
      </p:pic>
    </p:spTree>
    <p:extLst>
      <p:ext uri="{BB962C8B-B14F-4D97-AF65-F5344CB8AC3E}">
        <p14:creationId xmlns:p14="http://schemas.microsoft.com/office/powerpoint/2010/main" val="217242190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grpSp>
        <p:nvGrpSpPr>
          <p:cNvPr id="174" name="Group 173">
            <a:extLst>
              <a:ext uri="{FF2B5EF4-FFF2-40B4-BE49-F238E27FC236}">
                <a16:creationId xmlns:a16="http://schemas.microsoft.com/office/drawing/2014/main" id="{8E1DDAD8-1D10-4640-A034-BE90015E37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75" name="Rectangle 174">
              <a:extLst>
                <a:ext uri="{FF2B5EF4-FFF2-40B4-BE49-F238E27FC236}">
                  <a16:creationId xmlns:a16="http://schemas.microsoft.com/office/drawing/2014/main" id="{52FE7688-721D-4A97-B007-BDE056094D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6" name="Picture 2">
              <a:extLst>
                <a:ext uri="{FF2B5EF4-FFF2-40B4-BE49-F238E27FC236}">
                  <a16:creationId xmlns:a16="http://schemas.microsoft.com/office/drawing/2014/main" id="{9E73A810-8571-4A9D-A3CB-336933AB4C0E}"/>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pic>
        <p:nvPicPr>
          <p:cNvPr id="4" name="Picture 3" descr="close up of circuit board">
            <a:extLst>
              <a:ext uri="{FF2B5EF4-FFF2-40B4-BE49-F238E27FC236}">
                <a16:creationId xmlns:a16="http://schemas.microsoft.com/office/drawing/2014/main" id="{4B216623-4B59-4FC0-8E90-468349035D24}"/>
              </a:ext>
            </a:extLst>
          </p:cNvPr>
          <p:cNvPicPr>
            <a:picLocks noChangeAspect="1"/>
          </p:cNvPicPr>
          <p:nvPr/>
        </p:nvPicPr>
        <p:blipFill rotWithShape="1">
          <a:blip r:embed="rId4">
            <a:alphaModFix amt="30000"/>
          </a:blip>
          <a:srcRect l="17220" r="9210" b="-1"/>
          <a:stretch/>
        </p:blipFill>
        <p:spPr>
          <a:xfrm>
            <a:off x="-5597" y="10"/>
            <a:ext cx="7558541" cy="6857990"/>
          </a:xfrm>
          <a:prstGeom prst="rect">
            <a:avLst/>
          </a:prstGeom>
        </p:spPr>
      </p:pic>
      <p:grpSp>
        <p:nvGrpSpPr>
          <p:cNvPr id="178" name="Group 177">
            <a:extLst>
              <a:ext uri="{FF2B5EF4-FFF2-40B4-BE49-F238E27FC236}">
                <a16:creationId xmlns:a16="http://schemas.microsoft.com/office/drawing/2014/main" id="{FD642FB6-2808-4BC5-AE0B-7302C24B78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179" name="Rectangle 178">
              <a:extLst>
                <a:ext uri="{FF2B5EF4-FFF2-40B4-BE49-F238E27FC236}">
                  <a16:creationId xmlns:a16="http://schemas.microsoft.com/office/drawing/2014/main" id="{0B0B8F04-D9A7-48E5-A29C-51A66B59DFF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180" name="Freeform 6">
              <a:extLst>
                <a:ext uri="{FF2B5EF4-FFF2-40B4-BE49-F238E27FC236}">
                  <a16:creationId xmlns:a16="http://schemas.microsoft.com/office/drawing/2014/main" id="{D6D18883-6BFF-42BB-8088-FCCF83F9CFC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81" name="Freeform 7">
              <a:extLst>
                <a:ext uri="{FF2B5EF4-FFF2-40B4-BE49-F238E27FC236}">
                  <a16:creationId xmlns:a16="http://schemas.microsoft.com/office/drawing/2014/main" id="{1D0FEFB3-A009-4D0F-9107-C0B17786FB0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82" name="Rectangle 181">
              <a:extLst>
                <a:ext uri="{FF2B5EF4-FFF2-40B4-BE49-F238E27FC236}">
                  <a16:creationId xmlns:a16="http://schemas.microsoft.com/office/drawing/2014/main" id="{78E86C7F-B981-4448-8A1A-856F7124FF4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183" name="Freeform 9">
              <a:extLst>
                <a:ext uri="{FF2B5EF4-FFF2-40B4-BE49-F238E27FC236}">
                  <a16:creationId xmlns:a16="http://schemas.microsoft.com/office/drawing/2014/main" id="{4C6CFFD9-BA00-4184-8310-5FC9550954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84" name="Freeform 10">
              <a:extLst>
                <a:ext uri="{FF2B5EF4-FFF2-40B4-BE49-F238E27FC236}">
                  <a16:creationId xmlns:a16="http://schemas.microsoft.com/office/drawing/2014/main" id="{A1892DF3-4848-496C-8664-DFD32EE250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85" name="Freeform 11">
              <a:extLst>
                <a:ext uri="{FF2B5EF4-FFF2-40B4-BE49-F238E27FC236}">
                  <a16:creationId xmlns:a16="http://schemas.microsoft.com/office/drawing/2014/main" id="{D6DB8C30-651E-4D8F-A70C-163FC58427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86" name="Freeform 12">
              <a:extLst>
                <a:ext uri="{FF2B5EF4-FFF2-40B4-BE49-F238E27FC236}">
                  <a16:creationId xmlns:a16="http://schemas.microsoft.com/office/drawing/2014/main" id="{563DFB81-F969-4F44-BA6C-6347956423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87" name="Freeform 13">
              <a:extLst>
                <a:ext uri="{FF2B5EF4-FFF2-40B4-BE49-F238E27FC236}">
                  <a16:creationId xmlns:a16="http://schemas.microsoft.com/office/drawing/2014/main" id="{8E5DE346-AFCA-40DA-B5E2-93A86EA54C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88" name="Freeform 14">
              <a:extLst>
                <a:ext uri="{FF2B5EF4-FFF2-40B4-BE49-F238E27FC236}">
                  <a16:creationId xmlns:a16="http://schemas.microsoft.com/office/drawing/2014/main" id="{77A34306-2AE8-43D0-9686-E97B3B53FE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89" name="Freeform 15">
              <a:extLst>
                <a:ext uri="{FF2B5EF4-FFF2-40B4-BE49-F238E27FC236}">
                  <a16:creationId xmlns:a16="http://schemas.microsoft.com/office/drawing/2014/main" id="{B9CC10F0-FFCD-4CB9-AF4C-22722D20B7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90" name="Freeform 16">
              <a:extLst>
                <a:ext uri="{FF2B5EF4-FFF2-40B4-BE49-F238E27FC236}">
                  <a16:creationId xmlns:a16="http://schemas.microsoft.com/office/drawing/2014/main" id="{2A6B0E38-C962-4491-BFDA-75378B4D674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91" name="Freeform 17">
              <a:extLst>
                <a:ext uri="{FF2B5EF4-FFF2-40B4-BE49-F238E27FC236}">
                  <a16:creationId xmlns:a16="http://schemas.microsoft.com/office/drawing/2014/main" id="{655F640B-8407-487C-8696-F47451478E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92" name="Freeform 18">
              <a:extLst>
                <a:ext uri="{FF2B5EF4-FFF2-40B4-BE49-F238E27FC236}">
                  <a16:creationId xmlns:a16="http://schemas.microsoft.com/office/drawing/2014/main" id="{FAB4F099-4FF6-4410-A5B9-2A5355719C9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93" name="Freeform 19">
              <a:extLst>
                <a:ext uri="{FF2B5EF4-FFF2-40B4-BE49-F238E27FC236}">
                  <a16:creationId xmlns:a16="http://schemas.microsoft.com/office/drawing/2014/main" id="{6FE80B6E-3DA9-4304-9925-12E578C4E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94" name="Freeform 20">
              <a:extLst>
                <a:ext uri="{FF2B5EF4-FFF2-40B4-BE49-F238E27FC236}">
                  <a16:creationId xmlns:a16="http://schemas.microsoft.com/office/drawing/2014/main" id="{67D1CB75-0CBA-4E13-924C-21F221D7BF6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95" name="Freeform 21">
              <a:extLst>
                <a:ext uri="{FF2B5EF4-FFF2-40B4-BE49-F238E27FC236}">
                  <a16:creationId xmlns:a16="http://schemas.microsoft.com/office/drawing/2014/main" id="{F2CC783B-FA45-4777-A76A-982B285C7C4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96" name="Freeform 22">
              <a:extLst>
                <a:ext uri="{FF2B5EF4-FFF2-40B4-BE49-F238E27FC236}">
                  <a16:creationId xmlns:a16="http://schemas.microsoft.com/office/drawing/2014/main" id="{D68F4DD3-D736-4B78-972E-F5128CFBE7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97" name="Freeform 23">
              <a:extLst>
                <a:ext uri="{FF2B5EF4-FFF2-40B4-BE49-F238E27FC236}">
                  <a16:creationId xmlns:a16="http://schemas.microsoft.com/office/drawing/2014/main" id="{B14AF103-15B3-4796-A71A-297D37E176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98" name="Freeform 24">
              <a:extLst>
                <a:ext uri="{FF2B5EF4-FFF2-40B4-BE49-F238E27FC236}">
                  <a16:creationId xmlns:a16="http://schemas.microsoft.com/office/drawing/2014/main" id="{B0B240FB-0453-4B6F-9F9B-C2C3305AC5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99" name="Freeform 25">
              <a:extLst>
                <a:ext uri="{FF2B5EF4-FFF2-40B4-BE49-F238E27FC236}">
                  <a16:creationId xmlns:a16="http://schemas.microsoft.com/office/drawing/2014/main" id="{EBBBDCEE-433E-40F3-B49D-375CB162A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00" name="Freeform 26">
              <a:extLst>
                <a:ext uri="{FF2B5EF4-FFF2-40B4-BE49-F238E27FC236}">
                  <a16:creationId xmlns:a16="http://schemas.microsoft.com/office/drawing/2014/main" id="{09B123C6-141E-4A37-B5A7-27E7764FA1F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01" name="Freeform 27">
              <a:extLst>
                <a:ext uri="{FF2B5EF4-FFF2-40B4-BE49-F238E27FC236}">
                  <a16:creationId xmlns:a16="http://schemas.microsoft.com/office/drawing/2014/main" id="{1FA1F521-36A1-49FF-84A7-229E8970F7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02" name="Freeform 28">
              <a:extLst>
                <a:ext uri="{FF2B5EF4-FFF2-40B4-BE49-F238E27FC236}">
                  <a16:creationId xmlns:a16="http://schemas.microsoft.com/office/drawing/2014/main" id="{DE512F89-D901-4487-A42C-02345EC5FC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03" name="Freeform 29">
              <a:extLst>
                <a:ext uri="{FF2B5EF4-FFF2-40B4-BE49-F238E27FC236}">
                  <a16:creationId xmlns:a16="http://schemas.microsoft.com/office/drawing/2014/main" id="{ED3ED0E5-3226-4B78-B3EA-C591824B8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04" name="Freeform 30">
              <a:extLst>
                <a:ext uri="{FF2B5EF4-FFF2-40B4-BE49-F238E27FC236}">
                  <a16:creationId xmlns:a16="http://schemas.microsoft.com/office/drawing/2014/main" id="{9CBB1F68-B6DE-4ECF-B20F-328F9811E2F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05" name="Freeform 31">
              <a:extLst>
                <a:ext uri="{FF2B5EF4-FFF2-40B4-BE49-F238E27FC236}">
                  <a16:creationId xmlns:a16="http://schemas.microsoft.com/office/drawing/2014/main" id="{A566C551-9523-4D97-A8CF-5C91F436C5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06" name="Freeform 32">
              <a:extLst>
                <a:ext uri="{FF2B5EF4-FFF2-40B4-BE49-F238E27FC236}">
                  <a16:creationId xmlns:a16="http://schemas.microsoft.com/office/drawing/2014/main" id="{9E166BA0-9268-4419-9332-2D30C212397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07" name="Rectangle 206">
              <a:extLst>
                <a:ext uri="{FF2B5EF4-FFF2-40B4-BE49-F238E27FC236}">
                  <a16:creationId xmlns:a16="http://schemas.microsoft.com/office/drawing/2014/main" id="{B700C031-AA54-4DC7-B8A2-2569B3FA653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208" name="Freeform 34">
              <a:extLst>
                <a:ext uri="{FF2B5EF4-FFF2-40B4-BE49-F238E27FC236}">
                  <a16:creationId xmlns:a16="http://schemas.microsoft.com/office/drawing/2014/main" id="{03045EC8-ECC8-473F-8786-DE266F05B15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09" name="Freeform 35">
              <a:extLst>
                <a:ext uri="{FF2B5EF4-FFF2-40B4-BE49-F238E27FC236}">
                  <a16:creationId xmlns:a16="http://schemas.microsoft.com/office/drawing/2014/main" id="{9337EBA2-5088-4A44-8C0B-A6EE78989C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0" name="Freeform 36">
              <a:extLst>
                <a:ext uri="{FF2B5EF4-FFF2-40B4-BE49-F238E27FC236}">
                  <a16:creationId xmlns:a16="http://schemas.microsoft.com/office/drawing/2014/main" id="{3486A705-2593-45C9-A13E-8E2FB7C354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1" name="Freeform 37">
              <a:extLst>
                <a:ext uri="{FF2B5EF4-FFF2-40B4-BE49-F238E27FC236}">
                  <a16:creationId xmlns:a16="http://schemas.microsoft.com/office/drawing/2014/main" id="{F357321C-6DEE-4D02-A997-75E47EE0E0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2" name="Freeform 38">
              <a:extLst>
                <a:ext uri="{FF2B5EF4-FFF2-40B4-BE49-F238E27FC236}">
                  <a16:creationId xmlns:a16="http://schemas.microsoft.com/office/drawing/2014/main" id="{D0B8F87F-3530-4BCD-A8E5-C1B83707B5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3" name="Freeform 39">
              <a:extLst>
                <a:ext uri="{FF2B5EF4-FFF2-40B4-BE49-F238E27FC236}">
                  <a16:creationId xmlns:a16="http://schemas.microsoft.com/office/drawing/2014/main" id="{5BE86BA3-AB0E-4F70-A552-0D9EB9E98E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4" name="Freeform 40">
              <a:extLst>
                <a:ext uri="{FF2B5EF4-FFF2-40B4-BE49-F238E27FC236}">
                  <a16:creationId xmlns:a16="http://schemas.microsoft.com/office/drawing/2014/main" id="{DF5FE773-B9AE-4A3F-8EDC-165CE579BDC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5" name="Freeform 41">
              <a:extLst>
                <a:ext uri="{FF2B5EF4-FFF2-40B4-BE49-F238E27FC236}">
                  <a16:creationId xmlns:a16="http://schemas.microsoft.com/office/drawing/2014/main" id="{4A03D7BE-B358-4F8B-85EA-65E0CBF2D1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6" name="Freeform 42">
              <a:extLst>
                <a:ext uri="{FF2B5EF4-FFF2-40B4-BE49-F238E27FC236}">
                  <a16:creationId xmlns:a16="http://schemas.microsoft.com/office/drawing/2014/main" id="{A6548877-0957-435B-A419-389A278E57E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7" name="Freeform 43">
              <a:extLst>
                <a:ext uri="{FF2B5EF4-FFF2-40B4-BE49-F238E27FC236}">
                  <a16:creationId xmlns:a16="http://schemas.microsoft.com/office/drawing/2014/main" id="{B2D5EA95-9E60-468A-8DA1-40F05C9BDA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8" name="Freeform 44">
              <a:extLst>
                <a:ext uri="{FF2B5EF4-FFF2-40B4-BE49-F238E27FC236}">
                  <a16:creationId xmlns:a16="http://schemas.microsoft.com/office/drawing/2014/main" id="{C9B409CE-11E5-40D1-8C9B-86614EAE2A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9" name="Rectangle 218">
              <a:extLst>
                <a:ext uri="{FF2B5EF4-FFF2-40B4-BE49-F238E27FC236}">
                  <a16:creationId xmlns:a16="http://schemas.microsoft.com/office/drawing/2014/main" id="{9E594AF5-DB50-4227-AC2F-10EE5233C41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220" name="Freeform 46">
              <a:extLst>
                <a:ext uri="{FF2B5EF4-FFF2-40B4-BE49-F238E27FC236}">
                  <a16:creationId xmlns:a16="http://schemas.microsoft.com/office/drawing/2014/main" id="{9335DCAF-74A2-4994-B5BF-1C079A40A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1" name="Freeform 47">
              <a:extLst>
                <a:ext uri="{FF2B5EF4-FFF2-40B4-BE49-F238E27FC236}">
                  <a16:creationId xmlns:a16="http://schemas.microsoft.com/office/drawing/2014/main" id="{1DC8E1A2-0C6B-4BA9-85F4-3645AED5DEA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2" name="Freeform 48">
              <a:extLst>
                <a:ext uri="{FF2B5EF4-FFF2-40B4-BE49-F238E27FC236}">
                  <a16:creationId xmlns:a16="http://schemas.microsoft.com/office/drawing/2014/main" id="{28F38DE0-3BEE-441A-8212-E77DA2328A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3" name="Freeform 49">
              <a:extLst>
                <a:ext uri="{FF2B5EF4-FFF2-40B4-BE49-F238E27FC236}">
                  <a16:creationId xmlns:a16="http://schemas.microsoft.com/office/drawing/2014/main" id="{AE81208E-D239-496C-A312-506B0241B31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4" name="Freeform 50">
              <a:extLst>
                <a:ext uri="{FF2B5EF4-FFF2-40B4-BE49-F238E27FC236}">
                  <a16:creationId xmlns:a16="http://schemas.microsoft.com/office/drawing/2014/main" id="{242FE966-DDA4-4668-B8D6-C4B0D4C78E5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5" name="Freeform 51">
              <a:extLst>
                <a:ext uri="{FF2B5EF4-FFF2-40B4-BE49-F238E27FC236}">
                  <a16:creationId xmlns:a16="http://schemas.microsoft.com/office/drawing/2014/main" id="{FB0A5F60-550F-4025-9DCE-6F42A7C064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6" name="Freeform 52">
              <a:extLst>
                <a:ext uri="{FF2B5EF4-FFF2-40B4-BE49-F238E27FC236}">
                  <a16:creationId xmlns:a16="http://schemas.microsoft.com/office/drawing/2014/main" id="{D7B61D18-4A61-44C9-A809-40639E8C1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7" name="Freeform 53">
              <a:extLst>
                <a:ext uri="{FF2B5EF4-FFF2-40B4-BE49-F238E27FC236}">
                  <a16:creationId xmlns:a16="http://schemas.microsoft.com/office/drawing/2014/main" id="{CB26E7EB-DC12-4BA7-B5DE-09EF2C1D0A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8" name="Freeform 54">
              <a:extLst>
                <a:ext uri="{FF2B5EF4-FFF2-40B4-BE49-F238E27FC236}">
                  <a16:creationId xmlns:a16="http://schemas.microsoft.com/office/drawing/2014/main" id="{921237B4-9D85-4611-851F-5DBD71544A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9" name="Freeform 55">
              <a:extLst>
                <a:ext uri="{FF2B5EF4-FFF2-40B4-BE49-F238E27FC236}">
                  <a16:creationId xmlns:a16="http://schemas.microsoft.com/office/drawing/2014/main" id="{C91509DE-9FAA-4E84-BCC1-CDDBEA8AC0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30" name="Freeform 56">
              <a:extLst>
                <a:ext uri="{FF2B5EF4-FFF2-40B4-BE49-F238E27FC236}">
                  <a16:creationId xmlns:a16="http://schemas.microsoft.com/office/drawing/2014/main" id="{C7029B06-6A09-4E46-BA86-F3C66DBDD4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31" name="Freeform 57">
              <a:extLst>
                <a:ext uri="{FF2B5EF4-FFF2-40B4-BE49-F238E27FC236}">
                  <a16:creationId xmlns:a16="http://schemas.microsoft.com/office/drawing/2014/main" id="{FF4ACFBF-D1F2-47B1-B0EB-F08C6508BD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32" name="Freeform 58">
              <a:extLst>
                <a:ext uri="{FF2B5EF4-FFF2-40B4-BE49-F238E27FC236}">
                  <a16:creationId xmlns:a16="http://schemas.microsoft.com/office/drawing/2014/main" id="{A6FD1991-3A0E-4F63-BAD9-A98C2986048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grpSp>
      <p:sp>
        <p:nvSpPr>
          <p:cNvPr id="2" name="Title 1">
            <a:extLst>
              <a:ext uri="{FF2B5EF4-FFF2-40B4-BE49-F238E27FC236}">
                <a16:creationId xmlns:a16="http://schemas.microsoft.com/office/drawing/2014/main" id="{0A6BCF94-F108-4D92-8C4F-CD9273947A31}"/>
              </a:ext>
            </a:extLst>
          </p:cNvPr>
          <p:cNvSpPr>
            <a:spLocks noGrp="1"/>
          </p:cNvSpPr>
          <p:nvPr>
            <p:ph type="title"/>
          </p:nvPr>
        </p:nvSpPr>
        <p:spPr>
          <a:xfrm>
            <a:off x="8010144" y="147567"/>
            <a:ext cx="3724656" cy="617678"/>
          </a:xfrm>
        </p:spPr>
        <p:txBody>
          <a:bodyPr>
            <a:normAutofit fontScale="90000"/>
          </a:bodyPr>
          <a:lstStyle/>
          <a:p>
            <a:r>
              <a:rPr lang="en-US" sz="2400" dirty="0"/>
              <a:t>3) Augmented reality (Web </a:t>
            </a:r>
            <a:r>
              <a:rPr lang="en-US" sz="2400" dirty="0" err="1"/>
              <a:t>Ar</a:t>
            </a:r>
            <a:r>
              <a:rPr lang="en-US" sz="2400" dirty="0"/>
              <a:t>)</a:t>
            </a:r>
          </a:p>
        </p:txBody>
      </p:sp>
      <p:sp>
        <p:nvSpPr>
          <p:cNvPr id="3" name="Content Placeholder 2">
            <a:extLst>
              <a:ext uri="{FF2B5EF4-FFF2-40B4-BE49-F238E27FC236}">
                <a16:creationId xmlns:a16="http://schemas.microsoft.com/office/drawing/2014/main" id="{78399AB7-9E36-4EAD-B44A-9E0CEA24AACE}"/>
              </a:ext>
            </a:extLst>
          </p:cNvPr>
          <p:cNvSpPr>
            <a:spLocks noGrp="1"/>
          </p:cNvSpPr>
          <p:nvPr>
            <p:ph idx="1"/>
          </p:nvPr>
        </p:nvSpPr>
        <p:spPr>
          <a:xfrm>
            <a:off x="7962519" y="709006"/>
            <a:ext cx="3896106" cy="6001427"/>
          </a:xfrm>
        </p:spPr>
        <p:txBody>
          <a:bodyPr>
            <a:normAutofit/>
          </a:bodyPr>
          <a:lstStyle/>
          <a:p>
            <a:pPr>
              <a:lnSpc>
                <a:spcPct val="110000"/>
              </a:lnSpc>
            </a:pPr>
            <a:r>
              <a:rPr lang="en-US" sz="1400" dirty="0"/>
              <a:t>Augmented reality why is it important? I believe it helps us dive deep into seeing the world on a new perspective.</a:t>
            </a:r>
          </a:p>
          <a:p>
            <a:pPr>
              <a:lnSpc>
                <a:spcPct val="110000"/>
              </a:lnSpc>
            </a:pPr>
            <a:r>
              <a:rPr lang="en-US" sz="1400" dirty="0"/>
              <a:t>VR Headsets and website like steam to interactive VR options within apps or stores such as Amazon or Instagram.</a:t>
            </a:r>
          </a:p>
          <a:p>
            <a:pPr>
              <a:lnSpc>
                <a:spcPct val="110000"/>
              </a:lnSpc>
            </a:pPr>
            <a:r>
              <a:rPr lang="en-US" sz="1400" dirty="0"/>
              <a:t>Pros: can reduce time for service (</a:t>
            </a:r>
            <a:r>
              <a:rPr lang="en-US" sz="1400" dirty="0" err="1"/>
              <a:t>Yevheniia</a:t>
            </a:r>
            <a:r>
              <a:rPr lang="en-US" sz="1400" dirty="0"/>
              <a:t>-</a:t>
            </a:r>
            <a:r>
              <a:rPr lang="en-US" sz="1400" i="1" dirty="0"/>
              <a:t>:</a:t>
            </a:r>
            <a:r>
              <a:rPr lang="en-US" sz="1400" i="1" dirty="0" err="1"/>
              <a:t>codica</a:t>
            </a:r>
            <a:r>
              <a:rPr lang="en-US" sz="1400" dirty="0"/>
              <a:t>) For example, Snapchat has businesses that promote filters like IKEA or Best Buy, so people can try on options for things and convince people who are consumers to buy things.</a:t>
            </a:r>
          </a:p>
          <a:p>
            <a:pPr>
              <a:lnSpc>
                <a:spcPct val="110000"/>
              </a:lnSpc>
            </a:pPr>
            <a:r>
              <a:rPr lang="en-US" sz="1400" dirty="0"/>
              <a:t>Cons: its more newer technology in general. Sometimes it might struggle load at a better speed due your internet bandwidth. (Rock Paper Reality)</a:t>
            </a:r>
          </a:p>
          <a:p>
            <a:pPr lvl="1">
              <a:lnSpc>
                <a:spcPct val="110000"/>
              </a:lnSpc>
            </a:pPr>
            <a:r>
              <a:rPr lang="en-US" sz="1000" dirty="0"/>
              <a:t>Source: </a:t>
            </a:r>
            <a:r>
              <a:rPr lang="en-US" sz="1000" dirty="0">
                <a:hlinkClick r:id="rId5"/>
              </a:rPr>
              <a:t>https://rockpaperreality.com/insights/web-ar/web-ar-challenges/</a:t>
            </a:r>
            <a:endParaRPr lang="en-US" sz="1000" dirty="0"/>
          </a:p>
          <a:p>
            <a:pPr>
              <a:lnSpc>
                <a:spcPct val="110000"/>
              </a:lnSpc>
            </a:pPr>
            <a:r>
              <a:rPr lang="en-US" sz="1400" dirty="0"/>
              <a:t>Examples: </a:t>
            </a:r>
          </a:p>
          <a:p>
            <a:pPr lvl="1">
              <a:lnSpc>
                <a:spcPct val="110000"/>
              </a:lnSpc>
            </a:pPr>
            <a:r>
              <a:rPr lang="en-US" sz="1050" dirty="0">
                <a:hlinkClick r:id="rId6"/>
              </a:rPr>
              <a:t>https://thespaces.com/ikea-place-app/ </a:t>
            </a:r>
            <a:endParaRPr lang="en-US" sz="1050" dirty="0"/>
          </a:p>
          <a:p>
            <a:pPr lvl="1">
              <a:lnSpc>
                <a:spcPct val="110000"/>
              </a:lnSpc>
            </a:pPr>
            <a:r>
              <a:rPr lang="en-US" sz="1050" dirty="0">
                <a:hlinkClick r:id="rId7"/>
              </a:rPr>
              <a:t>https://www.amazon.com/adlp/arview</a:t>
            </a:r>
            <a:endParaRPr lang="en-US" sz="1050" dirty="0"/>
          </a:p>
        </p:txBody>
      </p:sp>
      <p:pic>
        <p:nvPicPr>
          <p:cNvPr id="6" name="Picture 5" descr="A picture containing person, person, spectacles&#10;&#10;Description automatically generated">
            <a:extLst>
              <a:ext uri="{FF2B5EF4-FFF2-40B4-BE49-F238E27FC236}">
                <a16:creationId xmlns:a16="http://schemas.microsoft.com/office/drawing/2014/main" id="{3EE78F67-CBFC-C054-4D7F-510C01330121}"/>
              </a:ext>
            </a:extLst>
          </p:cNvPr>
          <p:cNvPicPr>
            <a:picLocks noChangeAspect="1"/>
          </p:cNvPicPr>
          <p:nvPr/>
        </p:nvPicPr>
        <p:blipFill>
          <a:blip r:embed="rId8"/>
          <a:stretch>
            <a:fillRect/>
          </a:stretch>
        </p:blipFill>
        <p:spPr>
          <a:xfrm>
            <a:off x="1071562" y="1839914"/>
            <a:ext cx="5265308" cy="3270250"/>
          </a:xfrm>
          <a:prstGeom prst="rect">
            <a:avLst/>
          </a:prstGeom>
        </p:spPr>
      </p:pic>
    </p:spTree>
    <p:extLst>
      <p:ext uri="{BB962C8B-B14F-4D97-AF65-F5344CB8AC3E}">
        <p14:creationId xmlns:p14="http://schemas.microsoft.com/office/powerpoint/2010/main" val="2065591464"/>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6A6C9-4BAE-6D23-0B8A-A3CE172B855E}"/>
              </a:ext>
            </a:extLst>
          </p:cNvPr>
          <p:cNvSpPr>
            <a:spLocks noGrp="1"/>
          </p:cNvSpPr>
          <p:nvPr>
            <p:ph type="title"/>
          </p:nvPr>
        </p:nvSpPr>
        <p:spPr>
          <a:xfrm>
            <a:off x="1143001" y="155499"/>
            <a:ext cx="9905998" cy="558179"/>
          </a:xfrm>
        </p:spPr>
        <p:txBody>
          <a:bodyPr>
            <a:normAutofit fontScale="90000"/>
          </a:bodyPr>
          <a:lstStyle/>
          <a:p>
            <a:r>
              <a:rPr lang="en-US" dirty="0"/>
              <a:t>Sources:</a:t>
            </a:r>
          </a:p>
        </p:txBody>
      </p:sp>
      <p:sp>
        <p:nvSpPr>
          <p:cNvPr id="3" name="Content Placeholder 2">
            <a:extLst>
              <a:ext uri="{FF2B5EF4-FFF2-40B4-BE49-F238E27FC236}">
                <a16:creationId xmlns:a16="http://schemas.microsoft.com/office/drawing/2014/main" id="{3BF80280-B558-4973-58E1-439F4D5C1E3F}"/>
              </a:ext>
            </a:extLst>
          </p:cNvPr>
          <p:cNvSpPr>
            <a:spLocks noGrp="1"/>
          </p:cNvSpPr>
          <p:nvPr>
            <p:ph idx="1"/>
          </p:nvPr>
        </p:nvSpPr>
        <p:spPr>
          <a:xfrm>
            <a:off x="1141412" y="713678"/>
            <a:ext cx="9905999" cy="5806392"/>
          </a:xfrm>
        </p:spPr>
        <p:txBody>
          <a:bodyPr>
            <a:normAutofit/>
          </a:bodyPr>
          <a:lstStyle/>
          <a:p>
            <a:r>
              <a:rPr lang="en-US" sz="1600" dirty="0">
                <a:hlinkClick r:id="rId2"/>
              </a:rPr>
              <a:t>https://blog.hubspot.com/website/web-development-trendsF</a:t>
            </a:r>
            <a:endParaRPr lang="en-US" sz="1600" dirty="0"/>
          </a:p>
          <a:p>
            <a:r>
              <a:rPr lang="en-US" sz="1600" dirty="0">
                <a:hlinkClick r:id="rId3"/>
              </a:rPr>
              <a:t>https://www.codica.com/blog/top-web-development-trends/#:~:text=The%20following%20web%20trends%20will,search%2C%20Blockchain%2C%20and%20IoT.</a:t>
            </a:r>
            <a:endParaRPr lang="en-US" sz="1600" dirty="0"/>
          </a:p>
          <a:p>
            <a:r>
              <a:rPr lang="en-US" sz="1600" dirty="0">
                <a:hlinkClick r:id="rId4"/>
              </a:rPr>
              <a:t>https://www.techfunnel.com/information-technology/7-pros-and-cons-of-using-speech-recognition-in-business/</a:t>
            </a:r>
            <a:endParaRPr lang="en-US" sz="1600" dirty="0"/>
          </a:p>
          <a:p>
            <a:r>
              <a:rPr lang="en-US" sz="1600" dirty="0">
                <a:hlinkClick r:id="rId5"/>
              </a:rPr>
              <a:t>https://blog.tbhcreative.com/dark-mode-design-14-examples-of-black/</a:t>
            </a:r>
            <a:endParaRPr lang="en-US" sz="1600" dirty="0"/>
          </a:p>
          <a:p>
            <a:r>
              <a:rPr lang="en-US" sz="1600" dirty="0">
                <a:hlinkClick r:id="rId6"/>
              </a:rPr>
              <a:t>https://www.forbes.com/uk/advisor/mobile-phones/what-is-dark-mode-and-should-you-be-using-it/</a:t>
            </a:r>
            <a:endParaRPr lang="en-US" sz="1600" dirty="0"/>
          </a:p>
          <a:p>
            <a:r>
              <a:rPr lang="en-US" sz="1600" dirty="0">
                <a:hlinkClick r:id="rId7"/>
              </a:rPr>
              <a:t>https://www.forbes.com/sites/forbestechcouncil/2023/01/09/what-the-history-of-technology-trends-started-by-hyperscalers-means-for-security/?sh=71b3c4d7767d</a:t>
            </a:r>
            <a:endParaRPr lang="en-US" sz="1600" dirty="0"/>
          </a:p>
          <a:p>
            <a:r>
              <a:rPr lang="en-US" sz="1600" dirty="0">
                <a:hlinkClick r:id="rId8"/>
              </a:rPr>
              <a:t>https://www.vrowl.io/the-advantages-disadvantages-and-costs-of-webar/</a:t>
            </a:r>
            <a:endParaRPr lang="en-US" sz="1600" dirty="0"/>
          </a:p>
          <a:p>
            <a:r>
              <a:rPr lang="en-US" sz="1600" dirty="0">
                <a:hlinkClick r:id="rId9"/>
              </a:rPr>
              <a:t>https://www.vrowl.io/everything-you-need-to-know-about-webar-the-future-of-augmented-reality/</a:t>
            </a:r>
            <a:endParaRPr lang="en-US" sz="1600" dirty="0"/>
          </a:p>
        </p:txBody>
      </p:sp>
    </p:spTree>
    <p:extLst>
      <p:ext uri="{BB962C8B-B14F-4D97-AF65-F5344CB8AC3E}">
        <p14:creationId xmlns:p14="http://schemas.microsoft.com/office/powerpoint/2010/main" val="241341340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C41CBB0-BAA0-4983-8F2B-E10AF3358DA8}">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104C6BCC-A38B-4625-90E6-7D3BBA3909A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096F0E7-E7B5-406E-8E94-F0043B2AC7F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Circuit design</Template>
  <TotalTime>161</TotalTime>
  <Words>734</Words>
  <Application>Microsoft Office PowerPoint</Application>
  <PresentationFormat>Widescreen</PresentationFormat>
  <Paragraphs>35</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Tw Cen MT</vt:lpstr>
      <vt:lpstr>Circuit</vt:lpstr>
      <vt:lpstr>Emerging Trends</vt:lpstr>
      <vt:lpstr>Background History of Technology Trends</vt:lpstr>
      <vt:lpstr>1) Optimized Voice Search/voice Assitants</vt:lpstr>
      <vt:lpstr>2) Dark Mode Standardization</vt:lpstr>
      <vt:lpstr>3) Augmented reality (Web Ar)</vt:lpstr>
      <vt:lpstr>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Emerging Trends</dc:title>
  <dc:creator>Bishop, Haley E</dc:creator>
  <cp:lastModifiedBy>Bishop, Haley E</cp:lastModifiedBy>
  <cp:revision>48</cp:revision>
  <dcterms:created xsi:type="dcterms:W3CDTF">2023-01-17T17:48:37Z</dcterms:created>
  <dcterms:modified xsi:type="dcterms:W3CDTF">2023-01-17T20:33:09Z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